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</p:sldMasterIdLst>
  <p:notesMasterIdLst>
    <p:notesMasterId r:id="rId47"/>
  </p:notesMasterIdLst>
  <p:handoutMasterIdLst>
    <p:handoutMasterId r:id="rId48"/>
  </p:handoutMasterIdLst>
  <p:sldIdLst>
    <p:sldId id="256" r:id="rId3"/>
    <p:sldId id="257" r:id="rId4"/>
    <p:sldId id="280" r:id="rId5"/>
    <p:sldId id="258" r:id="rId6"/>
    <p:sldId id="263" r:id="rId7"/>
    <p:sldId id="264" r:id="rId8"/>
    <p:sldId id="268" r:id="rId9"/>
    <p:sldId id="271" r:id="rId10"/>
    <p:sldId id="272" r:id="rId11"/>
    <p:sldId id="267" r:id="rId12"/>
    <p:sldId id="269" r:id="rId13"/>
    <p:sldId id="270" r:id="rId14"/>
    <p:sldId id="273" r:id="rId15"/>
    <p:sldId id="274" r:id="rId16"/>
    <p:sldId id="276" r:id="rId17"/>
    <p:sldId id="279" r:id="rId18"/>
    <p:sldId id="278" r:id="rId19"/>
    <p:sldId id="277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294" r:id="rId35"/>
    <p:sldId id="259" r:id="rId36"/>
    <p:sldId id="298" r:id="rId37"/>
    <p:sldId id="265" r:id="rId38"/>
    <p:sldId id="296" r:id="rId39"/>
    <p:sldId id="297" r:id="rId40"/>
    <p:sldId id="299" r:id="rId41"/>
    <p:sldId id="300" r:id="rId42"/>
    <p:sldId id="301" r:id="rId43"/>
    <p:sldId id="302" r:id="rId44"/>
    <p:sldId id="260" r:id="rId45"/>
    <p:sldId id="266" r:id="rId46"/>
  </p:sldIdLst>
  <p:sldSz cx="9144000" cy="6858000" type="screen4x3"/>
  <p:notesSz cx="6858000" cy="9144000"/>
  <p:embeddedFontLst>
    <p:embeddedFont>
      <p:font typeface="Meiryo UI" panose="020B0604030504040204" pitchFamily="34" charset="-128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Cambria Math" panose="02040503050406030204" pitchFamily="18" charset="0"/>
      <p:regular r:id="rId55"/>
    </p:embeddedFont>
    <p:embeddedFont>
      <p:font typeface="Yoon 블랙핏 77" panose="02000503000000020003" pitchFamily="2" charset="-127"/>
      <p:regular r:id="rId56"/>
    </p:embeddedFont>
    <p:embeddedFont>
      <p:font typeface="Yoon 윤고딕 520_TT" panose="020B0600000101010101" charset="-127"/>
      <p:regular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81E"/>
    <a:srgbClr val="AF9061"/>
    <a:srgbClr val="272123"/>
    <a:srgbClr val="FDA800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8113" autoAdjust="0"/>
  </p:normalViewPr>
  <p:slideViewPr>
    <p:cSldViewPr>
      <p:cViewPr varScale="1">
        <p:scale>
          <a:sx n="159" d="100"/>
          <a:sy n="159" d="100"/>
        </p:scale>
        <p:origin x="1452" y="13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765A8-5646-4AEC-A6A6-EF54808BF7A0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EEADF-E25F-4FC8-9A5E-35B97CB12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33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DD1EB-7CF1-4E40-B0C6-25492DC1909D}" type="datetimeFigureOut">
              <a:rPr lang="ko-KR" altLang="en-US" smtClean="0"/>
              <a:pPr/>
              <a:t>2017-05-30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5AC34-70D3-427C-AC8A-5B0CAF7154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85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" y="-27384"/>
            <a:ext cx="9144000" cy="1507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39552" y="1915299"/>
            <a:ext cx="8280920" cy="1143000"/>
          </a:xfrm>
          <a:ln>
            <a:noFill/>
          </a:ln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ko-KR" sz="4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Title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5977618" y="5661248"/>
            <a:ext cx="2839144" cy="74110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r>
              <a:rPr lang="en-US" altLang="ko-KR" sz="1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|  </a:t>
            </a:r>
            <a:r>
              <a:rPr lang="ko-KR" altLang="en-US" sz="1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고려대학교  산업경영공학과</a:t>
            </a:r>
            <a:endParaRPr lang="en-US" altLang="ko-KR" sz="1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  <a:p>
            <a:r>
              <a:rPr lang="en-US" altLang="ko-KR" sz="1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|  </a:t>
            </a:r>
            <a:r>
              <a:rPr lang="ko-KR" altLang="en-US" sz="18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서덕성</a:t>
            </a:r>
            <a:endParaRPr lang="en-US" altLang="ko-KR" sz="1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7"/>
          </p:nvPr>
        </p:nvSpPr>
        <p:spPr>
          <a:xfrm>
            <a:off x="7008548" y="6393052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en-US" altLang="ko-KR" dirty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254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27384"/>
            <a:ext cx="9144000" cy="1507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611560" y="2827989"/>
            <a:ext cx="1900174" cy="1143000"/>
          </a:xfrm>
          <a:ln>
            <a:noFill/>
          </a:ln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ko-KR" sz="4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INDEX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317032" y="2615886"/>
            <a:ext cx="5472608" cy="2160587"/>
          </a:xfrm>
        </p:spPr>
        <p:txBody>
          <a:bodyPr>
            <a:normAutofit/>
          </a:bodyPr>
          <a:lstStyle>
            <a:lvl1pPr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7"/>
          </p:nvPr>
        </p:nvSpPr>
        <p:spPr>
          <a:xfrm>
            <a:off x="7008548" y="6393052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en-US" altLang="ko-KR" dirty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3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08520" y="-99392"/>
            <a:ext cx="9433048" cy="70567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4006230" y="3058447"/>
            <a:ext cx="1131540" cy="74110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간지</a:t>
            </a:r>
            <a:endParaRPr lang="en-US" altLang="ko-KR" dirty="0"/>
          </a:p>
          <a:p>
            <a:pPr lvl="0"/>
            <a:r>
              <a:rPr lang="en-US" altLang="ko-KR" dirty="0" err="1"/>
              <a:t>Ganji</a:t>
            </a:r>
            <a:endParaRPr lang="ko-KR" altLang="en-US" dirty="0"/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7"/>
          </p:nvPr>
        </p:nvSpPr>
        <p:spPr>
          <a:xfrm>
            <a:off x="7008548" y="6393052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en-US" altLang="ko-KR" dirty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1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 flipH="1">
            <a:off x="-108520" y="620688"/>
            <a:ext cx="10087884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683568" y="620688"/>
            <a:ext cx="0" cy="64807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22329" y="764704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9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22329" y="1235955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3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122329" y="1707206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7503" y="72008"/>
            <a:ext cx="8928991" cy="476672"/>
          </a:xfrm>
        </p:spPr>
        <p:txBody>
          <a:bodyPr>
            <a:noAutofit/>
          </a:bodyPr>
          <a:lstStyle>
            <a:lvl1pPr algn="l">
              <a:defRPr sz="3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869654" y="711325"/>
            <a:ext cx="8166841" cy="5925810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Font typeface="Wingdings" panose="05000000000000000000" pitchFamily="2" charset="2"/>
              <a:buChar char="v"/>
              <a:defRPr sz="2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 marL="7429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buClr>
                <a:schemeClr val="tx1"/>
              </a:buClr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buClr>
                <a:schemeClr val="tx1"/>
              </a:buCl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buClr>
                <a:schemeClr val="tx1"/>
              </a:buCl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3" name="직사각형 42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14" name="슬라이드 번호 개체 틀 4"/>
          <p:cNvSpPr>
            <a:spLocks noGrp="1"/>
          </p:cNvSpPr>
          <p:nvPr>
            <p:ph type="sldNum" sz="quarter" idx="18"/>
          </p:nvPr>
        </p:nvSpPr>
        <p:spPr>
          <a:xfrm>
            <a:off x="7008548" y="6393052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en-US" altLang="ko-KR" dirty="0"/>
              <a:t>/26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122329" y="2178457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122329" y="2649708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122329" y="3120957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2" hasCustomPrompt="1"/>
          </p:nvPr>
        </p:nvSpPr>
        <p:spPr>
          <a:xfrm>
            <a:off x="122329" y="3593001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6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4"/>
          <p:cNvSpPr txBox="1">
            <a:spLocks/>
          </p:cNvSpPr>
          <p:nvPr userDrawn="1"/>
        </p:nvSpPr>
        <p:spPr>
          <a:xfrm>
            <a:off x="8100392" y="6687278"/>
            <a:ext cx="1378496" cy="196131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lang="ko-KR" altLang="en-US" sz="700" kern="12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EB9E3-907B-4C9E-8669-48B8CFAF986F}" type="slidenum">
              <a:rPr kumimoji="0" lang="en-US" altLang="ko-KR" sz="700" b="0" i="0" u="none" strike="noStrike" kern="1200" cap="none" spc="0" normalizeH="0" baseline="0" noProof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 / 10</a:t>
            </a:r>
            <a:endParaRPr kumimoji="0" lang="en-US" altLang="en-US" sz="700" b="0" i="0" u="none" strike="noStrike" kern="1200" cap="none" spc="0" normalizeH="0" baseline="0" noProof="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54" r:id="rId3"/>
    <p:sldLayoutId id="2147483651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" y="-27384"/>
            <a:ext cx="9144000" cy="1507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539552" y="1915299"/>
            <a:ext cx="8280920" cy="1143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j-cs"/>
              </a:rPr>
              <a:t>Title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텍스트 개체 틀 2"/>
          <p:cNvSpPr txBox="1">
            <a:spLocks/>
          </p:cNvSpPr>
          <p:nvPr userDrawn="1"/>
        </p:nvSpPr>
        <p:spPr>
          <a:xfrm>
            <a:off x="5977618" y="5661248"/>
            <a:ext cx="2839144" cy="741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| 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고려대학교  산업경영공학과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| 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서덕성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thereon.github.io/netscope/#/gist/d38f3e6091952b45198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908720"/>
            <a:ext cx="8280920" cy="3169885"/>
          </a:xfrm>
        </p:spPr>
        <p:txBody>
          <a:bodyPr>
            <a:normAutofit/>
          </a:bodyPr>
          <a:lstStyle/>
          <a:p>
            <a:r>
              <a:rPr lang="en-US" altLang="ko-KR" dirty="0"/>
              <a:t>Ch.6_</a:t>
            </a:r>
            <a:br>
              <a:rPr lang="en-US" altLang="ko-KR" dirty="0"/>
            </a:br>
            <a:r>
              <a:rPr lang="en-US" altLang="ko-KR" dirty="0"/>
              <a:t>Residual Network</a:t>
            </a:r>
            <a:br>
              <a:rPr lang="en-US" altLang="ko-KR" dirty="0"/>
            </a:br>
            <a:r>
              <a:rPr lang="en-US" altLang="ko-KR" dirty="0"/>
              <a:t>Weakly supervised learning</a:t>
            </a:r>
            <a:br>
              <a:rPr lang="en-US" altLang="ko-KR" dirty="0"/>
            </a:br>
            <a:r>
              <a:rPr lang="en-US" altLang="ko-KR" dirty="0"/>
              <a:t>Denoising Auto encoder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| </a:t>
            </a:r>
            <a:r>
              <a:rPr lang="ko-KR" altLang="en-US" dirty="0"/>
              <a:t>고려대학교 </a:t>
            </a:r>
            <a:r>
              <a:rPr lang="en-US" altLang="ko-KR" dirty="0"/>
              <a:t>DSBA </a:t>
            </a:r>
            <a:r>
              <a:rPr lang="ko-KR" altLang="en-US" dirty="0"/>
              <a:t>연구실</a:t>
            </a:r>
            <a:endParaRPr lang="en-US" altLang="ko-KR" dirty="0"/>
          </a:p>
          <a:p>
            <a:r>
              <a:rPr lang="en-US" altLang="ko-KR" dirty="0"/>
              <a:t>| </a:t>
            </a:r>
            <a:r>
              <a:rPr lang="ko-KR" altLang="en-US" dirty="0" err="1"/>
              <a:t>서덕성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543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10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81" y="1412776"/>
            <a:ext cx="5029692" cy="2497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82" y="4236987"/>
            <a:ext cx="5507086" cy="20204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x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15" idx="0"/>
            <a:endCxn id="16" idx="2"/>
          </p:cNvCxnSpPr>
          <p:nvPr/>
        </p:nvCxnSpPr>
        <p:spPr>
          <a:xfrm flipV="1">
            <a:off x="7643381" y="5444727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43381" y="55473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conv2d</a:t>
            </a:r>
            <a:endParaRPr kumimoji="1"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5200" y="4468676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ReLU</a:t>
            </a:r>
            <a:endParaRPr kumimoji="1" lang="ko-KR" altLang="en-US" dirty="0"/>
          </a:p>
        </p:txBody>
      </p:sp>
      <p:cxnSp>
        <p:nvCxnSpPr>
          <p:cNvPr id="18" name="직선 화살표 연결선 17"/>
          <p:cNvCxnSpPr>
            <a:stCxn id="16" idx="0"/>
            <a:endCxn id="21" idx="2"/>
          </p:cNvCxnSpPr>
          <p:nvPr/>
        </p:nvCxnSpPr>
        <p:spPr>
          <a:xfrm flipV="1">
            <a:off x="7643381" y="4366013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21" idx="0"/>
          </p:cNvCxnSpPr>
          <p:nvPr/>
        </p:nvCxnSpPr>
        <p:spPr>
          <a:xfrm flipV="1">
            <a:off x="7643381" y="3285590"/>
            <a:ext cx="0" cy="57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5200" y="340188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conv2d</a:t>
            </a:r>
            <a:endParaRPr kumimoji="1"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+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18"/>
          <p:cNvCxnSpPr>
            <a:stCxn id="15" idx="3"/>
          </p:cNvCxnSpPr>
          <p:nvPr/>
        </p:nvCxnSpPr>
        <p:spPr>
          <a:xfrm flipH="1" flipV="1">
            <a:off x="7895409" y="2205167"/>
            <a:ext cx="709040" cy="4066246"/>
          </a:xfrm>
          <a:prstGeom prst="bentConnector3">
            <a:avLst>
              <a:gd name="adj1" fmla="val -3224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65780" y="1583807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ReLU</a:t>
            </a:r>
            <a:endParaRPr kumimoji="1"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5911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kumimoji="1" lang="en-US" altLang="ko-KR" dirty="0"/>
              <a:t>Basic residual mapping (same dim.)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Basic residual mapping (different dim.)</a:t>
            </a:r>
            <a:endParaRPr kumimoji="1" lang="ko-KR" altLang="en-US" dirty="0"/>
          </a:p>
          <a:p>
            <a:pPr lvl="1"/>
            <a:endParaRPr kumimoji="1" lang="ko-KR" altLang="en-US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11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07206"/>
            <a:ext cx="2376262" cy="4450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246677"/>
            <a:ext cx="3428999" cy="18669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995" y="4364449"/>
            <a:ext cx="1837939" cy="3755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5373216"/>
            <a:ext cx="2851471" cy="3978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31640" y="5806138"/>
            <a:ext cx="7120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“But we will show by experiments that the 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identity mapping is sufficient</a:t>
            </a:r>
            <a:r>
              <a:rPr kumimoji="1" lang="en-US" altLang="ko-KR" sz="1600" dirty="0"/>
              <a:t>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/>
              <a:t>.”</a:t>
            </a:r>
            <a:endParaRPr kumimoji="1"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8417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기본적으로는 </a:t>
            </a:r>
            <a:r>
              <a:rPr lang="en-US" altLang="ko-KR" dirty="0"/>
              <a:t>VGG</a:t>
            </a:r>
            <a:r>
              <a:rPr lang="ko-KR" altLang="en-US" dirty="0"/>
              <a:t>의 </a:t>
            </a:r>
            <a:r>
              <a:rPr lang="en-US" altLang="ko-KR" dirty="0"/>
              <a:t>3x3 conv</a:t>
            </a:r>
            <a:r>
              <a:rPr lang="ko-KR" altLang="en-US" dirty="0"/>
              <a:t>를 많이 쌓는 전략</a:t>
            </a:r>
            <a:endParaRPr lang="en-US" altLang="ko-KR" dirty="0"/>
          </a:p>
          <a:p>
            <a:pPr lvl="1"/>
            <a:r>
              <a:rPr lang="ko-KR" altLang="en-US" dirty="0"/>
              <a:t>실선은 일반적인 </a:t>
            </a:r>
            <a:r>
              <a:rPr lang="en-US" altLang="ko-KR" dirty="0"/>
              <a:t>residual block (same dim.)</a:t>
            </a:r>
          </a:p>
          <a:p>
            <a:pPr lvl="2"/>
            <a:r>
              <a:rPr lang="ko-KR" altLang="en-US" dirty="0"/>
              <a:t>차원</a:t>
            </a:r>
            <a:r>
              <a:rPr lang="en-US" altLang="ko-KR" dirty="0"/>
              <a:t>(feature map</a:t>
            </a:r>
            <a:r>
              <a:rPr lang="ko-KR" altLang="en-US" dirty="0"/>
              <a:t>의 </a:t>
            </a:r>
            <a:r>
              <a:rPr lang="en-US" altLang="ko-KR" dirty="0"/>
              <a:t>channel)</a:t>
            </a:r>
            <a:r>
              <a:rPr lang="ko-KR" altLang="en-US" dirty="0"/>
              <a:t>이 변함 없음</a:t>
            </a:r>
            <a:endParaRPr lang="en-US" altLang="ko-KR" dirty="0"/>
          </a:p>
          <a:p>
            <a:pPr lvl="1"/>
            <a:r>
              <a:rPr lang="ko-KR" altLang="en-US" dirty="0"/>
              <a:t>점선은 차원이 변하는 </a:t>
            </a:r>
            <a:r>
              <a:rPr lang="en-US" altLang="ko-KR" dirty="0"/>
              <a:t>residual block</a:t>
            </a:r>
            <a:r>
              <a:rPr lang="ko-KR" altLang="en-US" dirty="0"/>
              <a:t> </a:t>
            </a:r>
            <a:r>
              <a:rPr lang="en-US" altLang="ko-KR" dirty="0"/>
              <a:t>(different dim.)</a:t>
            </a:r>
          </a:p>
          <a:p>
            <a:pPr lvl="2"/>
            <a:r>
              <a:rPr lang="en-US" altLang="ko-KR" dirty="0"/>
              <a:t>/2</a:t>
            </a:r>
            <a:r>
              <a:rPr lang="ko-KR" altLang="en-US" dirty="0"/>
              <a:t> 는 </a:t>
            </a:r>
            <a:r>
              <a:rPr lang="en-US" altLang="ko-KR" dirty="0"/>
              <a:t>stride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로 줌을 의미함</a:t>
            </a:r>
            <a:endParaRPr lang="en-US" altLang="ko-KR" dirty="0"/>
          </a:p>
          <a:p>
            <a:pPr lvl="2"/>
            <a:r>
              <a:rPr lang="ko-KR" altLang="en-US" dirty="0"/>
              <a:t>따라서 </a:t>
            </a:r>
            <a:r>
              <a:rPr lang="en-US" altLang="ko-KR" dirty="0"/>
              <a:t>Height, Width</a:t>
            </a:r>
            <a:r>
              <a:rPr lang="ko-KR" altLang="en-US" dirty="0"/>
              <a:t>가 절반으로 줄어듦</a:t>
            </a:r>
            <a:endParaRPr lang="en-US" altLang="ko-KR" dirty="0"/>
          </a:p>
          <a:p>
            <a:pPr lvl="2"/>
            <a:r>
              <a:rPr lang="ko-KR" altLang="en-US" dirty="0"/>
              <a:t>대신</a:t>
            </a:r>
            <a:r>
              <a:rPr lang="en-US" altLang="ko-KR" dirty="0"/>
              <a:t>, output channel</a:t>
            </a:r>
            <a:r>
              <a:rPr lang="ko-KR" altLang="en-US" dirty="0"/>
              <a:t>을 두배로 늘려 줌</a:t>
            </a:r>
            <a:endParaRPr lang="en-US" altLang="ko-KR" dirty="0"/>
          </a:p>
          <a:p>
            <a:pPr lvl="2"/>
            <a:r>
              <a:rPr lang="ko-KR" altLang="en-US" dirty="0"/>
              <a:t>이때</a:t>
            </a:r>
            <a:r>
              <a:rPr lang="en-US" altLang="ko-KR" dirty="0"/>
              <a:t>, x</a:t>
            </a:r>
            <a:r>
              <a:rPr lang="ko-KR" altLang="en-US" dirty="0"/>
              <a:t>의 </a:t>
            </a:r>
            <a:r>
              <a:rPr lang="en-US" altLang="ko-KR" dirty="0"/>
              <a:t>skip connection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가지 옵션이 있음</a:t>
            </a:r>
            <a:endParaRPr lang="en-US" altLang="ko-KR" dirty="0"/>
          </a:p>
          <a:p>
            <a:pPr lvl="3"/>
            <a:r>
              <a:rPr lang="en-US" altLang="ko-KR" dirty="0"/>
              <a:t>1. zero pad : parameter</a:t>
            </a:r>
            <a:r>
              <a:rPr lang="ko-KR" altLang="en-US" dirty="0"/>
              <a:t>가 증가하지 않는 장점</a:t>
            </a:r>
            <a:r>
              <a:rPr lang="en-US" altLang="ko-KR" dirty="0"/>
              <a:t>. (</a:t>
            </a:r>
            <a:r>
              <a:rPr lang="ko-KR" altLang="en-US" dirty="0"/>
              <a:t>이부분은 자세히 서술하지 않음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2. 1x1 conv : </a:t>
            </a:r>
            <a:r>
              <a:rPr lang="ko-KR" altLang="en-US" dirty="0"/>
              <a:t>실제로 사용하는 방법</a:t>
            </a:r>
            <a:r>
              <a:rPr lang="en-US" altLang="ko-KR" dirty="0"/>
              <a:t>.</a:t>
            </a:r>
          </a:p>
          <a:p>
            <a:pPr marL="914400" lvl="2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12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360081" y="-2191729"/>
            <a:ext cx="1247207" cy="81681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11760" y="1316300"/>
            <a:ext cx="485106" cy="1152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63888" y="1316300"/>
            <a:ext cx="485106" cy="1152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7367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더 깊은 구조</a:t>
            </a:r>
            <a:endParaRPr lang="en-US" altLang="ko-KR" dirty="0"/>
          </a:p>
          <a:p>
            <a:pPr lvl="1"/>
            <a:r>
              <a:rPr lang="en-US" altLang="ko-KR" dirty="0"/>
              <a:t>Bottleneck </a:t>
            </a:r>
            <a:r>
              <a:rPr lang="ko-KR" altLang="en-US" dirty="0"/>
              <a:t>구조를 이용해서 </a:t>
            </a:r>
            <a:r>
              <a:rPr lang="en-US" altLang="ko-KR" dirty="0"/>
              <a:t>parameter </a:t>
            </a:r>
            <a:r>
              <a:rPr lang="ko-KR" altLang="en-US" dirty="0"/>
              <a:t>수를 </a:t>
            </a:r>
            <a:br>
              <a:rPr lang="en-US" altLang="ko-KR" dirty="0"/>
            </a:br>
            <a:r>
              <a:rPr lang="ko-KR" altLang="en-US" dirty="0"/>
              <a:t>크게 증가시키지 않으면서 효과를 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13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66" y="2499909"/>
            <a:ext cx="4217392" cy="35546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92210" y="3256211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Dimension reduction</a:t>
            </a:r>
            <a:endParaRPr kumimoji="1"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2210" y="3940893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Convolution</a:t>
            </a:r>
            <a:endParaRPr kumimoji="1"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2210" y="4625575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Dimension </a:t>
            </a:r>
            <a:r>
              <a:rPr kumimoji="1" lang="en-US" altLang="ko-KR" sz="2400" dirty="0" err="1"/>
              <a:t>increasement</a:t>
            </a:r>
            <a:endParaRPr kumimoji="1"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764001" y="635378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hlinkClick r:id="rId3"/>
              </a:rPr>
              <a:t>http://ethereon.github.io/netscope/#/gist/d38f3e6091952b45198b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8735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여러가지 구조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14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3" y="2264530"/>
            <a:ext cx="6305550" cy="28194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7766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Degradation </a:t>
            </a:r>
            <a:r>
              <a:rPr lang="ko-KR" altLang="en-US" dirty="0"/>
              <a:t>문제 해결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뒤에서 할 얘기지만</a:t>
            </a:r>
            <a:r>
              <a:rPr lang="en-US" altLang="ko-KR" dirty="0"/>
              <a:t>, </a:t>
            </a:r>
            <a:r>
              <a:rPr lang="ko-KR" altLang="en-US" dirty="0"/>
              <a:t>사실은</a:t>
            </a:r>
            <a:r>
              <a:rPr lang="en-US" altLang="ko-KR" dirty="0"/>
              <a:t>… </a:t>
            </a:r>
            <a:r>
              <a:rPr lang="ko-KR" altLang="en-US" dirty="0"/>
              <a:t>앙상블 </a:t>
            </a:r>
            <a:r>
              <a:rPr lang="ko-KR" altLang="en-US" dirty="0" err="1"/>
              <a:t>헿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그래도 성능만큼은 무시 못할 수준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15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36" y="1988840"/>
            <a:ext cx="7839075" cy="25241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8333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2164879" y="3058447"/>
            <a:ext cx="4814242" cy="74110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is an ensemble model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16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978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Ensemble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17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16832"/>
            <a:ext cx="3312368" cy="3288749"/>
          </a:xfrm>
          <a:prstGeom prst="rect">
            <a:avLst/>
          </a:prstGeom>
        </p:spPr>
      </p:pic>
      <p:sp>
        <p:nvSpPr>
          <p:cNvPr id="12" name="아래쪽 화살표 6"/>
          <p:cNvSpPr/>
          <p:nvPr/>
        </p:nvSpPr>
        <p:spPr>
          <a:xfrm rot="16200000" flipV="1">
            <a:off x="2451725" y="1573353"/>
            <a:ext cx="594700" cy="1713706"/>
          </a:xfrm>
          <a:prstGeom prst="downArrow">
            <a:avLst>
              <a:gd name="adj1" fmla="val 50000"/>
              <a:gd name="adj2" fmla="val 62813"/>
            </a:avLst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Bagging</a:t>
            </a:r>
            <a:endParaRPr lang="ko-KR" altLang="en-US" b="1" dirty="0">
              <a:solidFill>
                <a:srgbClr val="0070C0"/>
              </a:solidFill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3" name="아래쪽 화살표 7"/>
          <p:cNvSpPr/>
          <p:nvPr/>
        </p:nvSpPr>
        <p:spPr>
          <a:xfrm rot="10800000">
            <a:off x="1259632" y="2852936"/>
            <a:ext cx="594700" cy="1838131"/>
          </a:xfrm>
          <a:prstGeom prst="downArrow">
            <a:avLst>
              <a:gd name="adj1" fmla="val 50000"/>
              <a:gd name="adj2" fmla="val 57688"/>
            </a:avLst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Boosting</a:t>
            </a:r>
            <a:endParaRPr lang="ko-KR" altLang="en-US" b="1" dirty="0">
              <a:solidFill>
                <a:srgbClr val="FF0000"/>
              </a:solidFill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88741" y="1479803"/>
            <a:ext cx="4400847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B0F0"/>
                </a:solidFill>
                <a:latin typeface="Adobe 고딕 Std B" pitchFamily="34" charset="-127"/>
                <a:ea typeface="Adobe 고딕 Std B" pitchFamily="34" charset="-127"/>
              </a:rPr>
              <a:t>Bagging</a:t>
            </a:r>
            <a:endParaRPr lang="en-US" altLang="ko-KR" b="1" dirty="0">
              <a:solidFill>
                <a:srgbClr val="00B0F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Generate </a:t>
            </a:r>
            <a:r>
              <a:rPr lang="en-US" altLang="ko-KR" sz="1600" b="1" dirty="0">
                <a:solidFill>
                  <a:srgbClr val="00B0F0"/>
                </a:solidFill>
                <a:latin typeface="Adobe 고딕 Std B" pitchFamily="34" charset="-127"/>
                <a:ea typeface="Adobe 고딕 Std B" pitchFamily="34" charset="-127"/>
              </a:rPr>
              <a:t>multiple sets of training data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 (with bootstrapping), multiple predictions and combine them with averaging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B0F0"/>
                </a:solidFill>
                <a:latin typeface="Adobe 고딕 Std B" pitchFamily="34" charset="-127"/>
                <a:ea typeface="Adobe 고딕 Std B" pitchFamily="34" charset="-127"/>
              </a:rPr>
              <a:t>Reduce overall variance 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using multiple low-bias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Example: Random Forest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88741" y="4041065"/>
            <a:ext cx="4403739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Boosting</a:t>
            </a:r>
            <a:endParaRPr lang="en-US" altLang="ko-KR" b="1" dirty="0">
              <a:solidFill>
                <a:srgbClr val="FF000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Generate</a:t>
            </a:r>
            <a:r>
              <a:rPr lang="en-US" altLang="ko-KR" sz="1600" b="1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multiple weak learners</a:t>
            </a:r>
            <a:r>
              <a:rPr lang="en-US" altLang="ko-KR" sz="1600" b="1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and combine them to make a strong learner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Reduce overall bias 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using multiple weak learners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Example: Boosting, AdaBoost</a:t>
            </a:r>
            <a:endParaRPr lang="ko-KR" altLang="en-US" sz="1600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278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Degradation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ko-KR" altLang="en-US" dirty="0"/>
              <a:t>해결하지 못했다고 단정지음</a:t>
            </a:r>
            <a:endParaRPr lang="en-US" altLang="ko-KR" dirty="0"/>
          </a:p>
          <a:p>
            <a:pPr lvl="2"/>
            <a:r>
              <a:rPr lang="ko-KR" altLang="en-US" dirty="0"/>
              <a:t>겉으로 보기엔 </a:t>
            </a:r>
            <a:r>
              <a:rPr lang="en-US" altLang="ko-KR" dirty="0"/>
              <a:t>depth</a:t>
            </a:r>
            <a:r>
              <a:rPr lang="ko-KR" altLang="en-US" dirty="0"/>
              <a:t>를 많이 쌓아서 해결한 것 처럼 보이지만</a:t>
            </a:r>
            <a:br>
              <a:rPr lang="en-US" altLang="ko-KR" dirty="0"/>
            </a:br>
            <a:r>
              <a:rPr lang="ko-KR" altLang="en-US" dirty="0"/>
              <a:t>사실 </a:t>
            </a:r>
            <a:r>
              <a:rPr lang="en-US" altLang="ko-KR" dirty="0" err="1"/>
              <a:t>ResNet</a:t>
            </a:r>
            <a:r>
              <a:rPr lang="ko-KR" altLang="en-US" dirty="0"/>
              <a:t>은 </a:t>
            </a:r>
            <a:r>
              <a:rPr lang="en-US" altLang="ko-KR" dirty="0"/>
              <a:t>gradient</a:t>
            </a:r>
            <a:r>
              <a:rPr lang="ko-KR" altLang="en-US" dirty="0"/>
              <a:t>를 유지함으로써 문제를 피해간 것이라 함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Network</a:t>
            </a:r>
            <a:r>
              <a:rPr lang="ko-KR" altLang="en-US" dirty="0"/>
              <a:t>는 </a:t>
            </a:r>
            <a:r>
              <a:rPr lang="en-US" altLang="ko-KR" dirty="0"/>
              <a:t>width</a:t>
            </a:r>
            <a:r>
              <a:rPr lang="ko-KR" altLang="en-US" dirty="0"/>
              <a:t>와 </a:t>
            </a:r>
            <a:r>
              <a:rPr lang="en-US" altLang="ko-KR" dirty="0"/>
              <a:t>depth</a:t>
            </a:r>
            <a:r>
              <a:rPr lang="ko-KR" altLang="en-US" dirty="0"/>
              <a:t>만을 주로 변형시켰다면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 err="1"/>
              <a:t>ResNet</a:t>
            </a:r>
            <a:r>
              <a:rPr lang="ko-KR" altLang="en-US" dirty="0"/>
              <a:t>을 통해 </a:t>
            </a:r>
            <a:r>
              <a:rPr lang="en-US" altLang="ko-KR" dirty="0"/>
              <a:t>multiplicity(</a:t>
            </a:r>
            <a:r>
              <a:rPr lang="ko-KR" altLang="en-US" dirty="0"/>
              <a:t>다양성</a:t>
            </a:r>
            <a:r>
              <a:rPr lang="en-US" altLang="ko-KR" dirty="0"/>
              <a:t>, </a:t>
            </a:r>
            <a:r>
              <a:rPr lang="ko-KR" altLang="en-US" dirty="0"/>
              <a:t>혹은 앙상블</a:t>
            </a:r>
            <a:r>
              <a:rPr lang="en-US" altLang="ko-KR" dirty="0"/>
              <a:t>)</a:t>
            </a:r>
            <a:r>
              <a:rPr lang="ko-KR" altLang="en-US" dirty="0"/>
              <a:t>을 고려할 수 있는 세상을 만들었다고 칭찬함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18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61" y="5013176"/>
            <a:ext cx="72866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64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앙상블 관점에서의 </a:t>
            </a:r>
            <a:r>
              <a:rPr lang="en-US" altLang="ko-KR" dirty="0" err="1"/>
              <a:t>ResNet</a:t>
            </a:r>
            <a:r>
              <a:rPr lang="en-US" altLang="ko-KR" dirty="0"/>
              <a:t> (3 blocks)</a:t>
            </a:r>
          </a:p>
          <a:p>
            <a:pPr lvl="1"/>
            <a:r>
              <a:rPr lang="ko-KR" altLang="en-US" dirty="0"/>
              <a:t>우리가 익히 본 형태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Unraveled view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19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44" y="1628800"/>
            <a:ext cx="3876708" cy="16655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4261"/>
          <a:stretch/>
        </p:blipFill>
        <p:spPr>
          <a:xfrm>
            <a:off x="2633644" y="3873805"/>
            <a:ext cx="4098596" cy="25795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3237944"/>
            <a:ext cx="3544094" cy="4790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31840" y="3847543"/>
            <a:ext cx="3312368" cy="2605793"/>
          </a:xfrm>
          <a:prstGeom prst="rect">
            <a:avLst/>
          </a:prstGeom>
          <a:noFill/>
          <a:ln>
            <a:solidFill>
              <a:srgbClr val="F228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78060" y="3879690"/>
            <a:ext cx="2330043" cy="123479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181354" y="5140743"/>
            <a:ext cx="2330043" cy="123479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10796" y="3915769"/>
            <a:ext cx="1361203" cy="55063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31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317032" y="2903918"/>
            <a:ext cx="5472608" cy="1029138"/>
          </a:xfrm>
        </p:spPr>
        <p:txBody>
          <a:bodyPr/>
          <a:lstStyle/>
          <a:p>
            <a:r>
              <a:rPr lang="en-US" altLang="ko-KR" dirty="0"/>
              <a:t>Residual Network</a:t>
            </a:r>
          </a:p>
          <a:p>
            <a:r>
              <a:rPr lang="en-US" altLang="ko-KR" dirty="0"/>
              <a:t>Weakly supervised learning</a:t>
            </a:r>
          </a:p>
          <a:p>
            <a:r>
              <a:rPr lang="en-US" altLang="ko-KR" dirty="0"/>
              <a:t>Denoising Auto encoder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36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앙상블 관점에서의 </a:t>
                </a:r>
                <a:r>
                  <a:rPr lang="en-US" altLang="ko-KR" dirty="0" err="1"/>
                  <a:t>ResNet</a:t>
                </a:r>
                <a:r>
                  <a:rPr lang="en-US" altLang="ko-KR" dirty="0"/>
                  <a:t> (3 blocks)</a:t>
                </a:r>
              </a:p>
              <a:p>
                <a:pPr lvl="1"/>
                <a:r>
                  <a:rPr lang="ko-KR" altLang="en-US" dirty="0"/>
                  <a:t>현재까지의 </a:t>
                </a:r>
                <a:r>
                  <a:rPr lang="en-US" altLang="ko-KR" dirty="0"/>
                  <a:t>Network</a:t>
                </a:r>
              </a:p>
              <a:p>
                <a:pPr lvl="2"/>
                <a:r>
                  <a:rPr lang="ko-KR" altLang="en-US" dirty="0"/>
                  <a:t>이전 층의 </a:t>
                </a:r>
                <a:r>
                  <a:rPr lang="en-US" altLang="ko-KR" dirty="0"/>
                  <a:t>output</a:t>
                </a:r>
                <a:r>
                  <a:rPr lang="ko-KR" altLang="en-US" dirty="0"/>
                  <a:t>만 다음층에 영향을 줌</a:t>
                </a:r>
                <a:endParaRPr lang="en-US" altLang="ko-KR" dirty="0"/>
              </a:p>
              <a:p>
                <a:pPr lvl="2"/>
                <a:r>
                  <a:rPr lang="en-US" altLang="ko-KR" dirty="0" err="1"/>
                  <a:t>ResNet</a:t>
                </a:r>
                <a:r>
                  <a:rPr lang="ko-KR" altLang="en-US" dirty="0"/>
                  <a:t>은 그런 형태를 따르지 않음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Unraveled view</a:t>
                </a:r>
              </a:p>
              <a:p>
                <a:pPr lvl="2"/>
                <a:r>
                  <a:rPr lang="ko-KR" altLang="en-US" dirty="0"/>
                  <a:t>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개의 가능한 길이 있음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이것들이 조금씩 힘을 합침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이는 앙상블로 볼 수 있음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이를 </a:t>
                </a:r>
                <a:r>
                  <a:rPr lang="en-US" altLang="ko-KR" dirty="0"/>
                  <a:t>evaluate</a:t>
                </a:r>
                <a:r>
                  <a:rPr lang="ko-KR" altLang="en-US" dirty="0"/>
                  <a:t>하기 위해 실험 설계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20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146" y="764704"/>
            <a:ext cx="313634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앙상블 관점에서의 </a:t>
                </a:r>
                <a:r>
                  <a:rPr lang="en-US" altLang="ko-KR" dirty="0" err="1"/>
                  <a:t>ResNet</a:t>
                </a:r>
                <a:r>
                  <a:rPr lang="en-US" altLang="ko-KR" dirty="0"/>
                  <a:t> (3 blocks)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를 끊으면</a:t>
                </a:r>
                <a:r>
                  <a:rPr lang="en-US" altLang="ko-KR" dirty="0"/>
                  <a:t>?</a:t>
                </a:r>
              </a:p>
              <a:p>
                <a:pPr lvl="2"/>
                <a:r>
                  <a:rPr lang="ko-KR" altLang="en-US" dirty="0"/>
                  <a:t>기존 </a:t>
                </a:r>
                <a:r>
                  <a:rPr lang="en-US" altLang="ko-KR" dirty="0"/>
                  <a:t>network</a:t>
                </a:r>
                <a:r>
                  <a:rPr lang="ko-KR" altLang="en-US" dirty="0"/>
                  <a:t>는 작동을 할 수 없음</a:t>
                </a:r>
                <a:endParaRPr lang="en-US" altLang="ko-KR" dirty="0"/>
              </a:p>
              <a:p>
                <a:pPr lvl="2"/>
                <a:r>
                  <a:rPr lang="en-US" altLang="ko-KR" dirty="0" err="1"/>
                  <a:t>ResNet</a:t>
                </a:r>
                <a:r>
                  <a:rPr lang="ko-KR" altLang="en-US" dirty="0"/>
                  <a:t>은 앙상블 모형으로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여전히 가능한 </a:t>
                </a:r>
                <a:r>
                  <a:rPr lang="en-US" altLang="ko-KR" dirty="0"/>
                  <a:t>path</a:t>
                </a:r>
                <a:r>
                  <a:rPr lang="ko-KR" altLang="en-US" dirty="0"/>
                  <a:t>들이 있음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만약 </a:t>
                </a:r>
                <a:r>
                  <a:rPr lang="en-US" altLang="ko-KR" dirty="0"/>
                  <a:t>152</a:t>
                </a:r>
                <a:r>
                  <a:rPr lang="ko-KR" altLang="en-US" dirty="0"/>
                  <a:t>층 정도 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150</m:t>
                        </m:r>
                      </m:sup>
                    </m:sSup>
                  </m:oMath>
                </a14:m>
                <a:r>
                  <a:rPr lang="ko-KR" altLang="en-US" dirty="0"/>
                  <a:t>정도의 가능한 </a:t>
                </a:r>
                <a:r>
                  <a:rPr lang="en-US" altLang="ko-KR" dirty="0"/>
                  <a:t>path</a:t>
                </a:r>
                <a:r>
                  <a:rPr lang="ko-KR" altLang="en-US" dirty="0"/>
                  <a:t>가 있는 격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그런데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본 논문의 </a:t>
                </a:r>
                <a:r>
                  <a:rPr lang="en-US" altLang="ko-KR" dirty="0"/>
                  <a:t>evaluation</a:t>
                </a:r>
                <a:r>
                  <a:rPr lang="ko-KR" altLang="en-US" dirty="0"/>
                  <a:t>을 보면 이런 모든 </a:t>
                </a:r>
                <a:r>
                  <a:rPr lang="en-US" altLang="ko-KR" dirty="0"/>
                  <a:t>path</a:t>
                </a:r>
                <a:r>
                  <a:rPr lang="ko-KR" altLang="en-US" dirty="0"/>
                  <a:t>를 다 사용하지는 않음</a:t>
                </a:r>
                <a:endParaRPr lang="en-US" altLang="ko-KR" dirty="0"/>
              </a:p>
            </p:txBody>
          </p:sp>
        </mc:Choice>
        <mc:Fallback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21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10" y="3587080"/>
            <a:ext cx="56673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14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실험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중간중간의 층을 하나씩 빼서 성능을 </a:t>
                </a:r>
                <a:r>
                  <a:rPr lang="ko-KR" altLang="en-US" dirty="0" err="1"/>
                  <a:t>확인해봄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VGG</a:t>
                </a:r>
                <a:r>
                  <a:rPr lang="ko-KR" altLang="en-US" dirty="0"/>
                  <a:t>의 경우</a:t>
                </a:r>
                <a:r>
                  <a:rPr lang="en-US" altLang="ko-KR" dirty="0"/>
                  <a:t> error</a:t>
                </a:r>
                <a:r>
                  <a:rPr lang="ko-KR" altLang="en-US" dirty="0"/>
                  <a:t>가 확 늘어나는 것을 확인할 수 있음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반면 </a:t>
                </a:r>
                <a:r>
                  <a:rPr lang="en-US" altLang="ko-KR" dirty="0" err="1"/>
                  <a:t>ResNet</a:t>
                </a:r>
                <a:r>
                  <a:rPr lang="ko-KR" altLang="en-US" dirty="0"/>
                  <a:t>의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대부분 지장이 없음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가끔씩 </a:t>
                </a:r>
                <a:r>
                  <a:rPr lang="en-US" altLang="ko-KR" dirty="0"/>
                  <a:t>peak</a:t>
                </a:r>
                <a:r>
                  <a:rPr lang="ko-KR" altLang="en-US" dirty="0"/>
                  <a:t>하는 부분은 초반 </a:t>
                </a:r>
                <a:r>
                  <a:rPr lang="en-US" altLang="ko-KR" dirty="0"/>
                  <a:t>layer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Down sampling</a:t>
                </a:r>
                <a:r>
                  <a:rPr lang="ko-KR" altLang="en-US" dirty="0"/>
                  <a:t>하는 부분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가진 </a:t>
                </a:r>
                <a:r>
                  <a:rPr lang="en-US" altLang="ko-KR" dirty="0"/>
                  <a:t>path</a:t>
                </a:r>
                <a:r>
                  <a:rPr lang="ko-KR" altLang="en-US" dirty="0"/>
                  <a:t>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/>
                  <a:t>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dirty="0"/>
                  <a:t>로 줄긴 하지만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아직도 많이 남아있음</a:t>
                </a:r>
                <a:endParaRPr lang="en-US" altLang="ko-KR" dirty="0"/>
              </a:p>
            </p:txBody>
          </p:sp>
        </mc:Choice>
        <mc:Fallback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22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323" y="3983672"/>
            <a:ext cx="4587502" cy="24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86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endParaRPr lang="en-US" altLang="ko-KR" dirty="0"/>
          </a:p>
          <a:p>
            <a:pPr lvl="1"/>
            <a:r>
              <a:rPr lang="ko-KR" altLang="en-US" dirty="0"/>
              <a:t>여러 개의 </a:t>
            </a:r>
            <a:r>
              <a:rPr lang="en-US" altLang="ko-KR" dirty="0"/>
              <a:t>layer</a:t>
            </a:r>
            <a:r>
              <a:rPr lang="ko-KR" altLang="en-US" dirty="0"/>
              <a:t>를 제거해 봄</a:t>
            </a:r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개정도를 지울 때까지는 성능이 여전히 좋음을 확인할 수 있음</a:t>
            </a:r>
            <a:endParaRPr lang="en-US" altLang="ko-KR" dirty="0"/>
          </a:p>
          <a:p>
            <a:pPr lvl="1"/>
            <a:r>
              <a:rPr lang="ko-KR" altLang="en-US" dirty="0"/>
              <a:t>혹은 </a:t>
            </a:r>
            <a:r>
              <a:rPr lang="en-US" altLang="ko-KR" dirty="0"/>
              <a:t>shuffling</a:t>
            </a:r>
            <a:r>
              <a:rPr lang="ko-KR" altLang="en-US" dirty="0"/>
              <a:t>을 진행해 본 결과물도 초반에는 큰 성능차가 없는 것을 확인</a:t>
            </a:r>
            <a:endParaRPr lang="en-US" altLang="ko-KR" dirty="0"/>
          </a:p>
          <a:p>
            <a:pPr lvl="1"/>
            <a:r>
              <a:rPr lang="ko-KR" altLang="en-US" dirty="0"/>
              <a:t>이는 </a:t>
            </a:r>
            <a:r>
              <a:rPr lang="en-US" altLang="ko-KR" dirty="0" err="1"/>
              <a:t>ResNet</a:t>
            </a:r>
            <a:r>
              <a:rPr lang="ko-KR" altLang="en-US" dirty="0"/>
              <a:t>이 여러 </a:t>
            </a:r>
            <a:r>
              <a:rPr lang="en-US" altLang="ko-KR" dirty="0"/>
              <a:t>path</a:t>
            </a:r>
            <a:r>
              <a:rPr lang="ko-KR" altLang="en-US" dirty="0"/>
              <a:t>의 앙상블임을 실험적으로 보임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23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52" y="3861048"/>
            <a:ext cx="5962244" cy="26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99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실험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Path</a:t>
                </a:r>
                <a:r>
                  <a:rPr lang="ko-KR" altLang="en-US" dirty="0"/>
                  <a:t>로 가는 것이 </a:t>
                </a:r>
                <a:r>
                  <a:rPr lang="en-US" altLang="ko-KR" dirty="0"/>
                  <a:t>binomial distribution</a:t>
                </a:r>
                <a:r>
                  <a:rPr lang="ko-KR" altLang="en-US" dirty="0"/>
                  <a:t>을 따른다 가정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우측의 </a:t>
                </a:r>
                <a:r>
                  <a:rPr lang="en-US" altLang="ko-KR" dirty="0"/>
                  <a:t>path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(0, 0, 1)</a:t>
                </a:r>
                <a:r>
                  <a:rPr lang="ko-KR" altLang="en-US" dirty="0"/>
                  <a:t>로 표현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이렇게 했을 때</a:t>
                </a:r>
                <a:r>
                  <a:rPr lang="en-US" altLang="ko-KR" dirty="0"/>
                  <a:t>,  54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module</a:t>
                </a:r>
                <a:r>
                  <a:rPr lang="ko-KR" altLang="en-US" dirty="0"/>
                  <a:t>이 있는 </a:t>
                </a:r>
                <a:r>
                  <a:rPr lang="en-US" altLang="ko-KR" dirty="0"/>
                  <a:t>network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19~35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module</a:t>
                </a:r>
                <a:r>
                  <a:rPr lang="ko-KR" altLang="en-US" dirty="0"/>
                  <a:t>을 지나는 비율이 </a:t>
                </a:r>
                <a:r>
                  <a:rPr lang="en-US" altLang="ko-KR" dirty="0"/>
                  <a:t>95%</a:t>
                </a:r>
                <a:r>
                  <a:rPr lang="ko-KR" altLang="en-US" dirty="0"/>
                  <a:t>정도를 차지함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그러면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는 모든 </a:t>
                </a:r>
                <a:r>
                  <a:rPr lang="en-US" altLang="ko-KR" dirty="0"/>
                  <a:t>path</a:t>
                </a:r>
                <a:r>
                  <a:rPr lang="ko-KR" altLang="en-US" dirty="0"/>
                  <a:t>가 동일하게 </a:t>
                </a:r>
                <a:br>
                  <a:rPr lang="en-US" altLang="ko-KR" dirty="0"/>
                </a:br>
                <a:r>
                  <a:rPr lang="ko-KR" altLang="en-US" dirty="0"/>
                  <a:t>옮기고 있나</a:t>
                </a:r>
                <a:r>
                  <a:rPr lang="en-US" altLang="ko-KR" dirty="0"/>
                  <a:t>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≤54</m:t>
                    </m:r>
                  </m:oMath>
                </a14:m>
                <a:r>
                  <a:rPr lang="ko-KR" altLang="en-US" dirty="0"/>
                  <a:t>를 선택하고</a:t>
                </a:r>
                <a:r>
                  <a:rPr lang="en-US" altLang="ko-KR" dirty="0"/>
                  <a:t>, k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module</a:t>
                </a:r>
                <a:r>
                  <a:rPr lang="ko-KR" altLang="en-US" dirty="0"/>
                  <a:t>을 통과하고</a:t>
                </a:r>
                <a:br>
                  <a:rPr lang="en-US" altLang="ko-KR" dirty="0"/>
                </a:br>
                <a:r>
                  <a:rPr lang="en-US" altLang="ko-KR" dirty="0"/>
                  <a:t>n-k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skip-connection</a:t>
                </a:r>
                <a:r>
                  <a:rPr lang="ko-KR" altLang="en-US" dirty="0"/>
                  <a:t>을 통과하는 </a:t>
                </a:r>
                <a:r>
                  <a:rPr lang="en-US" altLang="ko-KR" dirty="0"/>
                  <a:t>path</a:t>
                </a:r>
                <a:r>
                  <a:rPr lang="ko-KR" altLang="en-US" dirty="0"/>
                  <a:t>를 </a:t>
                </a:r>
                <a:br>
                  <a:rPr lang="en-US" altLang="ko-KR" dirty="0"/>
                </a:br>
                <a:r>
                  <a:rPr lang="en-US" altLang="ko-KR" dirty="0"/>
                  <a:t>random</a:t>
                </a:r>
                <a:r>
                  <a:rPr lang="ko-KR" altLang="en-US" dirty="0"/>
                  <a:t>하게 여러 개 선택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Input</a:t>
                </a:r>
                <a:r>
                  <a:rPr lang="ko-KR" altLang="en-US" dirty="0"/>
                  <a:t>단까지 오는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의 양을 측정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몇 개의 </a:t>
                </a:r>
                <a:r>
                  <a:rPr lang="en-US" altLang="ko-KR" dirty="0"/>
                  <a:t>module</a:t>
                </a:r>
                <a:r>
                  <a:rPr lang="ko-KR" altLang="en-US" dirty="0"/>
                  <a:t>을 </a:t>
                </a:r>
                <a:r>
                  <a:rPr lang="ko-KR" altLang="en-US" dirty="0" err="1"/>
                  <a:t>통과하느냐에</a:t>
                </a:r>
                <a:r>
                  <a:rPr lang="ko-KR" altLang="en-US" dirty="0"/>
                  <a:t> 따라 </a:t>
                </a:r>
                <a:br>
                  <a:rPr lang="en-US" altLang="ko-KR" dirty="0"/>
                </a:br>
                <a:r>
                  <a:rPr lang="ko-KR" altLang="en-US" dirty="0"/>
                  <a:t>전달하는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의 양이 다름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많은 </a:t>
                </a:r>
                <a:r>
                  <a:rPr lang="en-US" altLang="ko-KR" dirty="0"/>
                  <a:t>module</a:t>
                </a:r>
                <a:r>
                  <a:rPr lang="ko-KR" altLang="en-US" dirty="0"/>
                  <a:t>을 통과할수록 더 적은 </a:t>
                </a:r>
                <a:r>
                  <a:rPr lang="en-US" altLang="ko-KR" dirty="0"/>
                  <a:t>gradient</a:t>
                </a:r>
                <a:br>
                  <a:rPr lang="en-US" altLang="ko-KR" dirty="0"/>
                </a:br>
                <a:r>
                  <a:rPr lang="ko-KR" altLang="en-US" dirty="0"/>
                  <a:t>를 전달하는 현상을 확인</a:t>
                </a:r>
                <a:endParaRPr lang="en-US" altLang="ko-KR" dirty="0"/>
              </a:p>
            </p:txBody>
          </p:sp>
        </mc:Choice>
        <mc:Fallback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24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4261"/>
          <a:stretch/>
        </p:blipFill>
        <p:spPr>
          <a:xfrm>
            <a:off x="7380312" y="797501"/>
            <a:ext cx="1584174" cy="997030"/>
          </a:xfrm>
          <a:prstGeom prst="rect">
            <a:avLst/>
          </a:prstGeom>
        </p:spPr>
      </p:pic>
      <p:sp>
        <p:nvSpPr>
          <p:cNvPr id="11" name="자유형: 도형 10"/>
          <p:cNvSpPr/>
          <p:nvPr/>
        </p:nvSpPr>
        <p:spPr>
          <a:xfrm>
            <a:off x="7507705" y="1299411"/>
            <a:ext cx="1431758" cy="372978"/>
          </a:xfrm>
          <a:custGeom>
            <a:avLst/>
            <a:gdLst>
              <a:gd name="connsiteX0" fmla="*/ 0 w 1431758"/>
              <a:gd name="connsiteY0" fmla="*/ 354931 h 372978"/>
              <a:gd name="connsiteX1" fmla="*/ 114300 w 1431758"/>
              <a:gd name="connsiteY1" fmla="*/ 348915 h 372978"/>
              <a:gd name="connsiteX2" fmla="*/ 120316 w 1431758"/>
              <a:gd name="connsiteY2" fmla="*/ 330868 h 372978"/>
              <a:gd name="connsiteX3" fmla="*/ 132348 w 1431758"/>
              <a:gd name="connsiteY3" fmla="*/ 276726 h 372978"/>
              <a:gd name="connsiteX4" fmla="*/ 126332 w 1431758"/>
              <a:gd name="connsiteY4" fmla="*/ 174457 h 372978"/>
              <a:gd name="connsiteX5" fmla="*/ 114300 w 1431758"/>
              <a:gd name="connsiteY5" fmla="*/ 138363 h 372978"/>
              <a:gd name="connsiteX6" fmla="*/ 144379 w 1431758"/>
              <a:gd name="connsiteY6" fmla="*/ 6015 h 372978"/>
              <a:gd name="connsiteX7" fmla="*/ 192506 w 1431758"/>
              <a:gd name="connsiteY7" fmla="*/ 0 h 372978"/>
              <a:gd name="connsiteX8" fmla="*/ 366963 w 1431758"/>
              <a:gd name="connsiteY8" fmla="*/ 6015 h 372978"/>
              <a:gd name="connsiteX9" fmla="*/ 403058 w 1431758"/>
              <a:gd name="connsiteY9" fmla="*/ 12031 h 372978"/>
              <a:gd name="connsiteX10" fmla="*/ 445169 w 1431758"/>
              <a:gd name="connsiteY10" fmla="*/ 18047 h 372978"/>
              <a:gd name="connsiteX11" fmla="*/ 541421 w 1431758"/>
              <a:gd name="connsiteY11" fmla="*/ 24063 h 372978"/>
              <a:gd name="connsiteX12" fmla="*/ 559469 w 1431758"/>
              <a:gd name="connsiteY12" fmla="*/ 36094 h 372978"/>
              <a:gd name="connsiteX13" fmla="*/ 577516 w 1431758"/>
              <a:gd name="connsiteY13" fmla="*/ 72189 h 372978"/>
              <a:gd name="connsiteX14" fmla="*/ 589548 w 1431758"/>
              <a:gd name="connsiteY14" fmla="*/ 90236 h 372978"/>
              <a:gd name="connsiteX15" fmla="*/ 595563 w 1431758"/>
              <a:gd name="connsiteY15" fmla="*/ 114300 h 372978"/>
              <a:gd name="connsiteX16" fmla="*/ 613611 w 1431758"/>
              <a:gd name="connsiteY16" fmla="*/ 120315 h 372978"/>
              <a:gd name="connsiteX17" fmla="*/ 842211 w 1431758"/>
              <a:gd name="connsiteY17" fmla="*/ 126331 h 372978"/>
              <a:gd name="connsiteX18" fmla="*/ 860258 w 1431758"/>
              <a:gd name="connsiteY18" fmla="*/ 132347 h 372978"/>
              <a:gd name="connsiteX19" fmla="*/ 896353 w 1431758"/>
              <a:gd name="connsiteY19" fmla="*/ 162426 h 372978"/>
              <a:gd name="connsiteX20" fmla="*/ 908384 w 1431758"/>
              <a:gd name="connsiteY20" fmla="*/ 180473 h 372978"/>
              <a:gd name="connsiteX21" fmla="*/ 926432 w 1431758"/>
              <a:gd name="connsiteY21" fmla="*/ 198521 h 372978"/>
              <a:gd name="connsiteX22" fmla="*/ 938463 w 1431758"/>
              <a:gd name="connsiteY22" fmla="*/ 228600 h 372978"/>
              <a:gd name="connsiteX23" fmla="*/ 956511 w 1431758"/>
              <a:gd name="connsiteY23" fmla="*/ 324852 h 372978"/>
              <a:gd name="connsiteX24" fmla="*/ 980574 w 1431758"/>
              <a:gd name="connsiteY24" fmla="*/ 348915 h 372978"/>
              <a:gd name="connsiteX25" fmla="*/ 1016669 w 1431758"/>
              <a:gd name="connsiteY25" fmla="*/ 372978 h 372978"/>
              <a:gd name="connsiteX26" fmla="*/ 1281363 w 1431758"/>
              <a:gd name="connsiteY26" fmla="*/ 360947 h 372978"/>
              <a:gd name="connsiteX27" fmla="*/ 1311442 w 1431758"/>
              <a:gd name="connsiteY27" fmla="*/ 354931 h 372978"/>
              <a:gd name="connsiteX28" fmla="*/ 1335506 w 1431758"/>
              <a:gd name="connsiteY28" fmla="*/ 348915 h 372978"/>
              <a:gd name="connsiteX29" fmla="*/ 1383632 w 1431758"/>
              <a:gd name="connsiteY29" fmla="*/ 342900 h 372978"/>
              <a:gd name="connsiteX30" fmla="*/ 1431758 w 1431758"/>
              <a:gd name="connsiteY30" fmla="*/ 342900 h 37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431758" h="372978">
                <a:moveTo>
                  <a:pt x="0" y="354931"/>
                </a:moveTo>
                <a:cubicBezTo>
                  <a:pt x="38100" y="352926"/>
                  <a:pt x="76888" y="356397"/>
                  <a:pt x="114300" y="348915"/>
                </a:cubicBezTo>
                <a:cubicBezTo>
                  <a:pt x="120518" y="347671"/>
                  <a:pt x="118574" y="336965"/>
                  <a:pt x="120316" y="330868"/>
                </a:cubicBezTo>
                <a:cubicBezTo>
                  <a:pt x="125980" y="311045"/>
                  <a:pt x="128213" y="297401"/>
                  <a:pt x="132348" y="276726"/>
                </a:cubicBezTo>
                <a:cubicBezTo>
                  <a:pt x="130343" y="242636"/>
                  <a:pt x="130749" y="208319"/>
                  <a:pt x="126332" y="174457"/>
                </a:cubicBezTo>
                <a:cubicBezTo>
                  <a:pt x="124692" y="161881"/>
                  <a:pt x="114300" y="138363"/>
                  <a:pt x="114300" y="138363"/>
                </a:cubicBezTo>
                <a:cubicBezTo>
                  <a:pt x="115404" y="127322"/>
                  <a:pt x="94886" y="19513"/>
                  <a:pt x="144379" y="6015"/>
                </a:cubicBezTo>
                <a:cubicBezTo>
                  <a:pt x="159977" y="1761"/>
                  <a:pt x="176464" y="2005"/>
                  <a:pt x="192506" y="0"/>
                </a:cubicBezTo>
                <a:cubicBezTo>
                  <a:pt x="250658" y="2005"/>
                  <a:pt x="308871" y="2696"/>
                  <a:pt x="366963" y="6015"/>
                </a:cubicBezTo>
                <a:cubicBezTo>
                  <a:pt x="379141" y="6711"/>
                  <a:pt x="391002" y="10176"/>
                  <a:pt x="403058" y="12031"/>
                </a:cubicBezTo>
                <a:cubicBezTo>
                  <a:pt x="417073" y="14187"/>
                  <a:pt x="431043" y="16819"/>
                  <a:pt x="445169" y="18047"/>
                </a:cubicBezTo>
                <a:cubicBezTo>
                  <a:pt x="477195" y="20832"/>
                  <a:pt x="509337" y="22058"/>
                  <a:pt x="541421" y="24063"/>
                </a:cubicBezTo>
                <a:cubicBezTo>
                  <a:pt x="547437" y="28073"/>
                  <a:pt x="554357" y="30982"/>
                  <a:pt x="559469" y="36094"/>
                </a:cubicBezTo>
                <a:cubicBezTo>
                  <a:pt x="576707" y="53332"/>
                  <a:pt x="567731" y="52620"/>
                  <a:pt x="577516" y="72189"/>
                </a:cubicBezTo>
                <a:cubicBezTo>
                  <a:pt x="580750" y="78656"/>
                  <a:pt x="585537" y="84220"/>
                  <a:pt x="589548" y="90236"/>
                </a:cubicBezTo>
                <a:cubicBezTo>
                  <a:pt x="591553" y="98257"/>
                  <a:pt x="590398" y="107844"/>
                  <a:pt x="595563" y="114300"/>
                </a:cubicBezTo>
                <a:cubicBezTo>
                  <a:pt x="599524" y="119252"/>
                  <a:pt x="607277" y="120006"/>
                  <a:pt x="613611" y="120315"/>
                </a:cubicBezTo>
                <a:cubicBezTo>
                  <a:pt x="689747" y="124029"/>
                  <a:pt x="766011" y="124326"/>
                  <a:pt x="842211" y="126331"/>
                </a:cubicBezTo>
                <a:cubicBezTo>
                  <a:pt x="848227" y="128336"/>
                  <a:pt x="855387" y="128288"/>
                  <a:pt x="860258" y="132347"/>
                </a:cubicBezTo>
                <a:cubicBezTo>
                  <a:pt x="903962" y="168767"/>
                  <a:pt x="854974" y="148632"/>
                  <a:pt x="896353" y="162426"/>
                </a:cubicBezTo>
                <a:cubicBezTo>
                  <a:pt x="900363" y="168442"/>
                  <a:pt x="903756" y="174919"/>
                  <a:pt x="908384" y="180473"/>
                </a:cubicBezTo>
                <a:cubicBezTo>
                  <a:pt x="913831" y="187009"/>
                  <a:pt x="921923" y="191306"/>
                  <a:pt x="926432" y="198521"/>
                </a:cubicBezTo>
                <a:cubicBezTo>
                  <a:pt x="932155" y="207678"/>
                  <a:pt x="935360" y="218257"/>
                  <a:pt x="938463" y="228600"/>
                </a:cubicBezTo>
                <a:cubicBezTo>
                  <a:pt x="946942" y="256864"/>
                  <a:pt x="946891" y="300801"/>
                  <a:pt x="956511" y="324852"/>
                </a:cubicBezTo>
                <a:cubicBezTo>
                  <a:pt x="960724" y="335384"/>
                  <a:pt x="971716" y="341829"/>
                  <a:pt x="980574" y="348915"/>
                </a:cubicBezTo>
                <a:cubicBezTo>
                  <a:pt x="991866" y="357948"/>
                  <a:pt x="1016669" y="372978"/>
                  <a:pt x="1016669" y="372978"/>
                </a:cubicBezTo>
                <a:cubicBezTo>
                  <a:pt x="1104900" y="368968"/>
                  <a:pt x="1194756" y="378269"/>
                  <a:pt x="1281363" y="360947"/>
                </a:cubicBezTo>
                <a:cubicBezTo>
                  <a:pt x="1291389" y="358942"/>
                  <a:pt x="1301461" y="357149"/>
                  <a:pt x="1311442" y="354931"/>
                </a:cubicBezTo>
                <a:cubicBezTo>
                  <a:pt x="1319513" y="353137"/>
                  <a:pt x="1327350" y="350274"/>
                  <a:pt x="1335506" y="348915"/>
                </a:cubicBezTo>
                <a:cubicBezTo>
                  <a:pt x="1351453" y="346257"/>
                  <a:pt x="1367497" y="343908"/>
                  <a:pt x="1383632" y="342900"/>
                </a:cubicBezTo>
                <a:cubicBezTo>
                  <a:pt x="1399643" y="341899"/>
                  <a:pt x="1415716" y="342900"/>
                  <a:pt x="1431758" y="3429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2564904"/>
            <a:ext cx="2088230" cy="1948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5" y="4568061"/>
            <a:ext cx="2081343" cy="1885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5887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endParaRPr lang="en-US" altLang="ko-KR" dirty="0"/>
          </a:p>
          <a:p>
            <a:pPr lvl="1"/>
            <a:r>
              <a:rPr lang="en-US" altLang="ko-KR" dirty="0"/>
              <a:t>Path</a:t>
            </a:r>
            <a:r>
              <a:rPr lang="ko-KR" altLang="en-US" dirty="0"/>
              <a:t>로 가는 것이 </a:t>
            </a:r>
            <a:r>
              <a:rPr lang="en-US" altLang="ko-KR" dirty="0"/>
              <a:t>binomial distribution</a:t>
            </a:r>
            <a:r>
              <a:rPr lang="ko-KR" altLang="en-US" dirty="0"/>
              <a:t>을 따른다 가정</a:t>
            </a:r>
            <a:endParaRPr lang="en-US" altLang="ko-KR" dirty="0"/>
          </a:p>
          <a:p>
            <a:pPr lvl="2"/>
            <a:r>
              <a:rPr lang="ko-KR" altLang="en-US" dirty="0"/>
              <a:t>우측의 </a:t>
            </a:r>
            <a:r>
              <a:rPr lang="en-US" altLang="ko-KR" dirty="0"/>
              <a:t>path</a:t>
            </a:r>
            <a:r>
              <a:rPr lang="ko-KR" altLang="en-US" dirty="0"/>
              <a:t>는 </a:t>
            </a:r>
            <a:r>
              <a:rPr lang="en-US" altLang="ko-KR" dirty="0"/>
              <a:t>(0, 0, 1)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lvl="1"/>
            <a:r>
              <a:rPr lang="ko-KR" altLang="en-US" dirty="0"/>
              <a:t>이렇게 했을 때</a:t>
            </a:r>
            <a:r>
              <a:rPr lang="en-US" altLang="ko-KR" dirty="0"/>
              <a:t>,  54</a:t>
            </a:r>
            <a:r>
              <a:rPr lang="ko-KR" altLang="en-US" dirty="0"/>
              <a:t>개의 </a:t>
            </a:r>
            <a:r>
              <a:rPr lang="en-US" altLang="ko-KR" dirty="0"/>
              <a:t>module</a:t>
            </a:r>
            <a:r>
              <a:rPr lang="ko-KR" altLang="en-US" dirty="0"/>
              <a:t>이 있는 </a:t>
            </a:r>
            <a:r>
              <a:rPr lang="en-US" altLang="ko-KR" dirty="0"/>
              <a:t>network</a:t>
            </a:r>
            <a:r>
              <a:rPr lang="ko-KR" altLang="en-US" dirty="0"/>
              <a:t>에서 </a:t>
            </a:r>
            <a:r>
              <a:rPr lang="en-US" altLang="ko-KR" dirty="0"/>
              <a:t>19~35</a:t>
            </a:r>
            <a:r>
              <a:rPr lang="ko-KR" altLang="en-US" dirty="0"/>
              <a:t>개의 </a:t>
            </a:r>
            <a:r>
              <a:rPr lang="en-US" altLang="ko-KR" dirty="0"/>
              <a:t>module</a:t>
            </a:r>
            <a:r>
              <a:rPr lang="ko-KR" altLang="en-US" dirty="0"/>
              <a:t>을 지나는 비율이 </a:t>
            </a:r>
            <a:r>
              <a:rPr lang="en-US" altLang="ko-KR" dirty="0"/>
              <a:t>95%</a:t>
            </a:r>
            <a:r>
              <a:rPr lang="ko-KR" altLang="en-US" dirty="0"/>
              <a:t>정도를 차지함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25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261"/>
          <a:stretch/>
        </p:blipFill>
        <p:spPr>
          <a:xfrm>
            <a:off x="7380312" y="797501"/>
            <a:ext cx="1584174" cy="997030"/>
          </a:xfrm>
          <a:prstGeom prst="rect">
            <a:avLst/>
          </a:prstGeom>
        </p:spPr>
      </p:pic>
      <p:sp>
        <p:nvSpPr>
          <p:cNvPr id="11" name="자유형: 도형 10"/>
          <p:cNvSpPr/>
          <p:nvPr/>
        </p:nvSpPr>
        <p:spPr>
          <a:xfrm>
            <a:off x="7507705" y="1299411"/>
            <a:ext cx="1431758" cy="372978"/>
          </a:xfrm>
          <a:custGeom>
            <a:avLst/>
            <a:gdLst>
              <a:gd name="connsiteX0" fmla="*/ 0 w 1431758"/>
              <a:gd name="connsiteY0" fmla="*/ 354931 h 372978"/>
              <a:gd name="connsiteX1" fmla="*/ 114300 w 1431758"/>
              <a:gd name="connsiteY1" fmla="*/ 348915 h 372978"/>
              <a:gd name="connsiteX2" fmla="*/ 120316 w 1431758"/>
              <a:gd name="connsiteY2" fmla="*/ 330868 h 372978"/>
              <a:gd name="connsiteX3" fmla="*/ 132348 w 1431758"/>
              <a:gd name="connsiteY3" fmla="*/ 276726 h 372978"/>
              <a:gd name="connsiteX4" fmla="*/ 126332 w 1431758"/>
              <a:gd name="connsiteY4" fmla="*/ 174457 h 372978"/>
              <a:gd name="connsiteX5" fmla="*/ 114300 w 1431758"/>
              <a:gd name="connsiteY5" fmla="*/ 138363 h 372978"/>
              <a:gd name="connsiteX6" fmla="*/ 144379 w 1431758"/>
              <a:gd name="connsiteY6" fmla="*/ 6015 h 372978"/>
              <a:gd name="connsiteX7" fmla="*/ 192506 w 1431758"/>
              <a:gd name="connsiteY7" fmla="*/ 0 h 372978"/>
              <a:gd name="connsiteX8" fmla="*/ 366963 w 1431758"/>
              <a:gd name="connsiteY8" fmla="*/ 6015 h 372978"/>
              <a:gd name="connsiteX9" fmla="*/ 403058 w 1431758"/>
              <a:gd name="connsiteY9" fmla="*/ 12031 h 372978"/>
              <a:gd name="connsiteX10" fmla="*/ 445169 w 1431758"/>
              <a:gd name="connsiteY10" fmla="*/ 18047 h 372978"/>
              <a:gd name="connsiteX11" fmla="*/ 541421 w 1431758"/>
              <a:gd name="connsiteY11" fmla="*/ 24063 h 372978"/>
              <a:gd name="connsiteX12" fmla="*/ 559469 w 1431758"/>
              <a:gd name="connsiteY12" fmla="*/ 36094 h 372978"/>
              <a:gd name="connsiteX13" fmla="*/ 577516 w 1431758"/>
              <a:gd name="connsiteY13" fmla="*/ 72189 h 372978"/>
              <a:gd name="connsiteX14" fmla="*/ 589548 w 1431758"/>
              <a:gd name="connsiteY14" fmla="*/ 90236 h 372978"/>
              <a:gd name="connsiteX15" fmla="*/ 595563 w 1431758"/>
              <a:gd name="connsiteY15" fmla="*/ 114300 h 372978"/>
              <a:gd name="connsiteX16" fmla="*/ 613611 w 1431758"/>
              <a:gd name="connsiteY16" fmla="*/ 120315 h 372978"/>
              <a:gd name="connsiteX17" fmla="*/ 842211 w 1431758"/>
              <a:gd name="connsiteY17" fmla="*/ 126331 h 372978"/>
              <a:gd name="connsiteX18" fmla="*/ 860258 w 1431758"/>
              <a:gd name="connsiteY18" fmla="*/ 132347 h 372978"/>
              <a:gd name="connsiteX19" fmla="*/ 896353 w 1431758"/>
              <a:gd name="connsiteY19" fmla="*/ 162426 h 372978"/>
              <a:gd name="connsiteX20" fmla="*/ 908384 w 1431758"/>
              <a:gd name="connsiteY20" fmla="*/ 180473 h 372978"/>
              <a:gd name="connsiteX21" fmla="*/ 926432 w 1431758"/>
              <a:gd name="connsiteY21" fmla="*/ 198521 h 372978"/>
              <a:gd name="connsiteX22" fmla="*/ 938463 w 1431758"/>
              <a:gd name="connsiteY22" fmla="*/ 228600 h 372978"/>
              <a:gd name="connsiteX23" fmla="*/ 956511 w 1431758"/>
              <a:gd name="connsiteY23" fmla="*/ 324852 h 372978"/>
              <a:gd name="connsiteX24" fmla="*/ 980574 w 1431758"/>
              <a:gd name="connsiteY24" fmla="*/ 348915 h 372978"/>
              <a:gd name="connsiteX25" fmla="*/ 1016669 w 1431758"/>
              <a:gd name="connsiteY25" fmla="*/ 372978 h 372978"/>
              <a:gd name="connsiteX26" fmla="*/ 1281363 w 1431758"/>
              <a:gd name="connsiteY26" fmla="*/ 360947 h 372978"/>
              <a:gd name="connsiteX27" fmla="*/ 1311442 w 1431758"/>
              <a:gd name="connsiteY27" fmla="*/ 354931 h 372978"/>
              <a:gd name="connsiteX28" fmla="*/ 1335506 w 1431758"/>
              <a:gd name="connsiteY28" fmla="*/ 348915 h 372978"/>
              <a:gd name="connsiteX29" fmla="*/ 1383632 w 1431758"/>
              <a:gd name="connsiteY29" fmla="*/ 342900 h 372978"/>
              <a:gd name="connsiteX30" fmla="*/ 1431758 w 1431758"/>
              <a:gd name="connsiteY30" fmla="*/ 342900 h 37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431758" h="372978">
                <a:moveTo>
                  <a:pt x="0" y="354931"/>
                </a:moveTo>
                <a:cubicBezTo>
                  <a:pt x="38100" y="352926"/>
                  <a:pt x="76888" y="356397"/>
                  <a:pt x="114300" y="348915"/>
                </a:cubicBezTo>
                <a:cubicBezTo>
                  <a:pt x="120518" y="347671"/>
                  <a:pt x="118574" y="336965"/>
                  <a:pt x="120316" y="330868"/>
                </a:cubicBezTo>
                <a:cubicBezTo>
                  <a:pt x="125980" y="311045"/>
                  <a:pt x="128213" y="297401"/>
                  <a:pt x="132348" y="276726"/>
                </a:cubicBezTo>
                <a:cubicBezTo>
                  <a:pt x="130343" y="242636"/>
                  <a:pt x="130749" y="208319"/>
                  <a:pt x="126332" y="174457"/>
                </a:cubicBezTo>
                <a:cubicBezTo>
                  <a:pt x="124692" y="161881"/>
                  <a:pt x="114300" y="138363"/>
                  <a:pt x="114300" y="138363"/>
                </a:cubicBezTo>
                <a:cubicBezTo>
                  <a:pt x="115404" y="127322"/>
                  <a:pt x="94886" y="19513"/>
                  <a:pt x="144379" y="6015"/>
                </a:cubicBezTo>
                <a:cubicBezTo>
                  <a:pt x="159977" y="1761"/>
                  <a:pt x="176464" y="2005"/>
                  <a:pt x="192506" y="0"/>
                </a:cubicBezTo>
                <a:cubicBezTo>
                  <a:pt x="250658" y="2005"/>
                  <a:pt x="308871" y="2696"/>
                  <a:pt x="366963" y="6015"/>
                </a:cubicBezTo>
                <a:cubicBezTo>
                  <a:pt x="379141" y="6711"/>
                  <a:pt x="391002" y="10176"/>
                  <a:pt x="403058" y="12031"/>
                </a:cubicBezTo>
                <a:cubicBezTo>
                  <a:pt x="417073" y="14187"/>
                  <a:pt x="431043" y="16819"/>
                  <a:pt x="445169" y="18047"/>
                </a:cubicBezTo>
                <a:cubicBezTo>
                  <a:pt x="477195" y="20832"/>
                  <a:pt x="509337" y="22058"/>
                  <a:pt x="541421" y="24063"/>
                </a:cubicBezTo>
                <a:cubicBezTo>
                  <a:pt x="547437" y="28073"/>
                  <a:pt x="554357" y="30982"/>
                  <a:pt x="559469" y="36094"/>
                </a:cubicBezTo>
                <a:cubicBezTo>
                  <a:pt x="576707" y="53332"/>
                  <a:pt x="567731" y="52620"/>
                  <a:pt x="577516" y="72189"/>
                </a:cubicBezTo>
                <a:cubicBezTo>
                  <a:pt x="580750" y="78656"/>
                  <a:pt x="585537" y="84220"/>
                  <a:pt x="589548" y="90236"/>
                </a:cubicBezTo>
                <a:cubicBezTo>
                  <a:pt x="591553" y="98257"/>
                  <a:pt x="590398" y="107844"/>
                  <a:pt x="595563" y="114300"/>
                </a:cubicBezTo>
                <a:cubicBezTo>
                  <a:pt x="599524" y="119252"/>
                  <a:pt x="607277" y="120006"/>
                  <a:pt x="613611" y="120315"/>
                </a:cubicBezTo>
                <a:cubicBezTo>
                  <a:pt x="689747" y="124029"/>
                  <a:pt x="766011" y="124326"/>
                  <a:pt x="842211" y="126331"/>
                </a:cubicBezTo>
                <a:cubicBezTo>
                  <a:pt x="848227" y="128336"/>
                  <a:pt x="855387" y="128288"/>
                  <a:pt x="860258" y="132347"/>
                </a:cubicBezTo>
                <a:cubicBezTo>
                  <a:pt x="903962" y="168767"/>
                  <a:pt x="854974" y="148632"/>
                  <a:pt x="896353" y="162426"/>
                </a:cubicBezTo>
                <a:cubicBezTo>
                  <a:pt x="900363" y="168442"/>
                  <a:pt x="903756" y="174919"/>
                  <a:pt x="908384" y="180473"/>
                </a:cubicBezTo>
                <a:cubicBezTo>
                  <a:pt x="913831" y="187009"/>
                  <a:pt x="921923" y="191306"/>
                  <a:pt x="926432" y="198521"/>
                </a:cubicBezTo>
                <a:cubicBezTo>
                  <a:pt x="932155" y="207678"/>
                  <a:pt x="935360" y="218257"/>
                  <a:pt x="938463" y="228600"/>
                </a:cubicBezTo>
                <a:cubicBezTo>
                  <a:pt x="946942" y="256864"/>
                  <a:pt x="946891" y="300801"/>
                  <a:pt x="956511" y="324852"/>
                </a:cubicBezTo>
                <a:cubicBezTo>
                  <a:pt x="960724" y="335384"/>
                  <a:pt x="971716" y="341829"/>
                  <a:pt x="980574" y="348915"/>
                </a:cubicBezTo>
                <a:cubicBezTo>
                  <a:pt x="991866" y="357948"/>
                  <a:pt x="1016669" y="372978"/>
                  <a:pt x="1016669" y="372978"/>
                </a:cubicBezTo>
                <a:cubicBezTo>
                  <a:pt x="1104900" y="368968"/>
                  <a:pt x="1194756" y="378269"/>
                  <a:pt x="1281363" y="360947"/>
                </a:cubicBezTo>
                <a:cubicBezTo>
                  <a:pt x="1291389" y="358942"/>
                  <a:pt x="1301461" y="357149"/>
                  <a:pt x="1311442" y="354931"/>
                </a:cubicBezTo>
                <a:cubicBezTo>
                  <a:pt x="1319513" y="353137"/>
                  <a:pt x="1327350" y="350274"/>
                  <a:pt x="1335506" y="348915"/>
                </a:cubicBezTo>
                <a:cubicBezTo>
                  <a:pt x="1351453" y="346257"/>
                  <a:pt x="1367497" y="343908"/>
                  <a:pt x="1383632" y="342900"/>
                </a:cubicBezTo>
                <a:cubicBezTo>
                  <a:pt x="1399643" y="341899"/>
                  <a:pt x="1415716" y="342900"/>
                  <a:pt x="1431758" y="3429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83" y="3679157"/>
            <a:ext cx="2088230" cy="1948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2474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실험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그러면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는 모든 </a:t>
                </a:r>
                <a:r>
                  <a:rPr lang="en-US" altLang="ko-KR" dirty="0"/>
                  <a:t>path</a:t>
                </a:r>
                <a:r>
                  <a:rPr lang="ko-KR" altLang="en-US" dirty="0"/>
                  <a:t>가 동일하게 </a:t>
                </a:r>
                <a:br>
                  <a:rPr lang="en-US" altLang="ko-KR" dirty="0"/>
                </a:br>
                <a:r>
                  <a:rPr lang="ko-KR" altLang="en-US" dirty="0"/>
                  <a:t>옮기고 있나</a:t>
                </a:r>
                <a:r>
                  <a:rPr lang="en-US" altLang="ko-KR" dirty="0"/>
                  <a:t>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54</m:t>
                    </m:r>
                  </m:oMath>
                </a14:m>
                <a:r>
                  <a:rPr lang="ko-KR" altLang="en-US" dirty="0"/>
                  <a:t>를 선택하고</a:t>
                </a:r>
                <a:r>
                  <a:rPr lang="en-US" altLang="ko-KR" dirty="0"/>
                  <a:t>, k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module</a:t>
                </a:r>
                <a:r>
                  <a:rPr lang="ko-KR" altLang="en-US" dirty="0"/>
                  <a:t>을 통과하고 </a:t>
                </a:r>
                <a:br>
                  <a:rPr lang="en-US" altLang="ko-KR" dirty="0"/>
                </a:br>
                <a:r>
                  <a:rPr lang="en-US" altLang="ko-KR" dirty="0"/>
                  <a:t>n-k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skip-connection</a:t>
                </a:r>
                <a:r>
                  <a:rPr lang="ko-KR" altLang="en-US" dirty="0"/>
                  <a:t>을 통과하는 </a:t>
                </a:r>
                <a:r>
                  <a:rPr lang="en-US" altLang="ko-KR" dirty="0"/>
                  <a:t>path</a:t>
                </a:r>
                <a:r>
                  <a:rPr lang="ko-KR" altLang="en-US" dirty="0"/>
                  <a:t>를 </a:t>
                </a:r>
                <a:br>
                  <a:rPr lang="en-US" altLang="ko-KR" dirty="0"/>
                </a:br>
                <a:r>
                  <a:rPr lang="en-US" altLang="ko-KR" dirty="0"/>
                  <a:t>random</a:t>
                </a:r>
                <a:r>
                  <a:rPr lang="ko-KR" altLang="en-US" dirty="0"/>
                  <a:t>하게 여러 개 선택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Input</a:t>
                </a:r>
                <a:r>
                  <a:rPr lang="ko-KR" altLang="en-US" dirty="0"/>
                  <a:t>단까지 오는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의 양을 측정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몇 개의 </a:t>
                </a:r>
                <a:r>
                  <a:rPr lang="en-US" altLang="ko-KR" dirty="0"/>
                  <a:t>module</a:t>
                </a:r>
                <a:r>
                  <a:rPr lang="ko-KR" altLang="en-US" dirty="0"/>
                  <a:t>을 통과 </a:t>
                </a:r>
                <a:r>
                  <a:rPr lang="ko-KR" altLang="en-US" dirty="0" err="1"/>
                  <a:t>하느냐에</a:t>
                </a:r>
                <a:r>
                  <a:rPr lang="ko-KR" altLang="en-US" dirty="0"/>
                  <a:t> 따라 전달하는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의 양이 다름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많은 </a:t>
                </a:r>
                <a:r>
                  <a:rPr lang="en-US" altLang="ko-KR" dirty="0"/>
                  <a:t>module</a:t>
                </a:r>
                <a:r>
                  <a:rPr lang="ko-KR" altLang="en-US" dirty="0"/>
                  <a:t>을 통과할수록 더 적은 </a:t>
                </a:r>
                <a:r>
                  <a:rPr lang="en-US" altLang="ko-KR" dirty="0"/>
                  <a:t>gradient </a:t>
                </a:r>
                <a:r>
                  <a:rPr lang="ko-KR" altLang="en-US" dirty="0"/>
                  <a:t>를 전달하는 현상을 확인</a:t>
                </a:r>
                <a:endParaRPr lang="en-US" altLang="ko-KR" dirty="0"/>
              </a:p>
            </p:txBody>
          </p:sp>
        </mc:Choice>
        <mc:Fallback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26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4261"/>
          <a:stretch/>
        </p:blipFill>
        <p:spPr>
          <a:xfrm>
            <a:off x="7380312" y="797501"/>
            <a:ext cx="1584174" cy="997030"/>
          </a:xfrm>
          <a:prstGeom prst="rect">
            <a:avLst/>
          </a:prstGeom>
        </p:spPr>
      </p:pic>
      <p:sp>
        <p:nvSpPr>
          <p:cNvPr id="11" name="자유형: 도형 10"/>
          <p:cNvSpPr/>
          <p:nvPr/>
        </p:nvSpPr>
        <p:spPr>
          <a:xfrm>
            <a:off x="7507705" y="1299411"/>
            <a:ext cx="1431758" cy="372978"/>
          </a:xfrm>
          <a:custGeom>
            <a:avLst/>
            <a:gdLst>
              <a:gd name="connsiteX0" fmla="*/ 0 w 1431758"/>
              <a:gd name="connsiteY0" fmla="*/ 354931 h 372978"/>
              <a:gd name="connsiteX1" fmla="*/ 114300 w 1431758"/>
              <a:gd name="connsiteY1" fmla="*/ 348915 h 372978"/>
              <a:gd name="connsiteX2" fmla="*/ 120316 w 1431758"/>
              <a:gd name="connsiteY2" fmla="*/ 330868 h 372978"/>
              <a:gd name="connsiteX3" fmla="*/ 132348 w 1431758"/>
              <a:gd name="connsiteY3" fmla="*/ 276726 h 372978"/>
              <a:gd name="connsiteX4" fmla="*/ 126332 w 1431758"/>
              <a:gd name="connsiteY4" fmla="*/ 174457 h 372978"/>
              <a:gd name="connsiteX5" fmla="*/ 114300 w 1431758"/>
              <a:gd name="connsiteY5" fmla="*/ 138363 h 372978"/>
              <a:gd name="connsiteX6" fmla="*/ 144379 w 1431758"/>
              <a:gd name="connsiteY6" fmla="*/ 6015 h 372978"/>
              <a:gd name="connsiteX7" fmla="*/ 192506 w 1431758"/>
              <a:gd name="connsiteY7" fmla="*/ 0 h 372978"/>
              <a:gd name="connsiteX8" fmla="*/ 366963 w 1431758"/>
              <a:gd name="connsiteY8" fmla="*/ 6015 h 372978"/>
              <a:gd name="connsiteX9" fmla="*/ 403058 w 1431758"/>
              <a:gd name="connsiteY9" fmla="*/ 12031 h 372978"/>
              <a:gd name="connsiteX10" fmla="*/ 445169 w 1431758"/>
              <a:gd name="connsiteY10" fmla="*/ 18047 h 372978"/>
              <a:gd name="connsiteX11" fmla="*/ 541421 w 1431758"/>
              <a:gd name="connsiteY11" fmla="*/ 24063 h 372978"/>
              <a:gd name="connsiteX12" fmla="*/ 559469 w 1431758"/>
              <a:gd name="connsiteY12" fmla="*/ 36094 h 372978"/>
              <a:gd name="connsiteX13" fmla="*/ 577516 w 1431758"/>
              <a:gd name="connsiteY13" fmla="*/ 72189 h 372978"/>
              <a:gd name="connsiteX14" fmla="*/ 589548 w 1431758"/>
              <a:gd name="connsiteY14" fmla="*/ 90236 h 372978"/>
              <a:gd name="connsiteX15" fmla="*/ 595563 w 1431758"/>
              <a:gd name="connsiteY15" fmla="*/ 114300 h 372978"/>
              <a:gd name="connsiteX16" fmla="*/ 613611 w 1431758"/>
              <a:gd name="connsiteY16" fmla="*/ 120315 h 372978"/>
              <a:gd name="connsiteX17" fmla="*/ 842211 w 1431758"/>
              <a:gd name="connsiteY17" fmla="*/ 126331 h 372978"/>
              <a:gd name="connsiteX18" fmla="*/ 860258 w 1431758"/>
              <a:gd name="connsiteY18" fmla="*/ 132347 h 372978"/>
              <a:gd name="connsiteX19" fmla="*/ 896353 w 1431758"/>
              <a:gd name="connsiteY19" fmla="*/ 162426 h 372978"/>
              <a:gd name="connsiteX20" fmla="*/ 908384 w 1431758"/>
              <a:gd name="connsiteY20" fmla="*/ 180473 h 372978"/>
              <a:gd name="connsiteX21" fmla="*/ 926432 w 1431758"/>
              <a:gd name="connsiteY21" fmla="*/ 198521 h 372978"/>
              <a:gd name="connsiteX22" fmla="*/ 938463 w 1431758"/>
              <a:gd name="connsiteY22" fmla="*/ 228600 h 372978"/>
              <a:gd name="connsiteX23" fmla="*/ 956511 w 1431758"/>
              <a:gd name="connsiteY23" fmla="*/ 324852 h 372978"/>
              <a:gd name="connsiteX24" fmla="*/ 980574 w 1431758"/>
              <a:gd name="connsiteY24" fmla="*/ 348915 h 372978"/>
              <a:gd name="connsiteX25" fmla="*/ 1016669 w 1431758"/>
              <a:gd name="connsiteY25" fmla="*/ 372978 h 372978"/>
              <a:gd name="connsiteX26" fmla="*/ 1281363 w 1431758"/>
              <a:gd name="connsiteY26" fmla="*/ 360947 h 372978"/>
              <a:gd name="connsiteX27" fmla="*/ 1311442 w 1431758"/>
              <a:gd name="connsiteY27" fmla="*/ 354931 h 372978"/>
              <a:gd name="connsiteX28" fmla="*/ 1335506 w 1431758"/>
              <a:gd name="connsiteY28" fmla="*/ 348915 h 372978"/>
              <a:gd name="connsiteX29" fmla="*/ 1383632 w 1431758"/>
              <a:gd name="connsiteY29" fmla="*/ 342900 h 372978"/>
              <a:gd name="connsiteX30" fmla="*/ 1431758 w 1431758"/>
              <a:gd name="connsiteY30" fmla="*/ 342900 h 37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431758" h="372978">
                <a:moveTo>
                  <a:pt x="0" y="354931"/>
                </a:moveTo>
                <a:cubicBezTo>
                  <a:pt x="38100" y="352926"/>
                  <a:pt x="76888" y="356397"/>
                  <a:pt x="114300" y="348915"/>
                </a:cubicBezTo>
                <a:cubicBezTo>
                  <a:pt x="120518" y="347671"/>
                  <a:pt x="118574" y="336965"/>
                  <a:pt x="120316" y="330868"/>
                </a:cubicBezTo>
                <a:cubicBezTo>
                  <a:pt x="125980" y="311045"/>
                  <a:pt x="128213" y="297401"/>
                  <a:pt x="132348" y="276726"/>
                </a:cubicBezTo>
                <a:cubicBezTo>
                  <a:pt x="130343" y="242636"/>
                  <a:pt x="130749" y="208319"/>
                  <a:pt x="126332" y="174457"/>
                </a:cubicBezTo>
                <a:cubicBezTo>
                  <a:pt x="124692" y="161881"/>
                  <a:pt x="114300" y="138363"/>
                  <a:pt x="114300" y="138363"/>
                </a:cubicBezTo>
                <a:cubicBezTo>
                  <a:pt x="115404" y="127322"/>
                  <a:pt x="94886" y="19513"/>
                  <a:pt x="144379" y="6015"/>
                </a:cubicBezTo>
                <a:cubicBezTo>
                  <a:pt x="159977" y="1761"/>
                  <a:pt x="176464" y="2005"/>
                  <a:pt x="192506" y="0"/>
                </a:cubicBezTo>
                <a:cubicBezTo>
                  <a:pt x="250658" y="2005"/>
                  <a:pt x="308871" y="2696"/>
                  <a:pt x="366963" y="6015"/>
                </a:cubicBezTo>
                <a:cubicBezTo>
                  <a:pt x="379141" y="6711"/>
                  <a:pt x="391002" y="10176"/>
                  <a:pt x="403058" y="12031"/>
                </a:cubicBezTo>
                <a:cubicBezTo>
                  <a:pt x="417073" y="14187"/>
                  <a:pt x="431043" y="16819"/>
                  <a:pt x="445169" y="18047"/>
                </a:cubicBezTo>
                <a:cubicBezTo>
                  <a:pt x="477195" y="20832"/>
                  <a:pt x="509337" y="22058"/>
                  <a:pt x="541421" y="24063"/>
                </a:cubicBezTo>
                <a:cubicBezTo>
                  <a:pt x="547437" y="28073"/>
                  <a:pt x="554357" y="30982"/>
                  <a:pt x="559469" y="36094"/>
                </a:cubicBezTo>
                <a:cubicBezTo>
                  <a:pt x="576707" y="53332"/>
                  <a:pt x="567731" y="52620"/>
                  <a:pt x="577516" y="72189"/>
                </a:cubicBezTo>
                <a:cubicBezTo>
                  <a:pt x="580750" y="78656"/>
                  <a:pt x="585537" y="84220"/>
                  <a:pt x="589548" y="90236"/>
                </a:cubicBezTo>
                <a:cubicBezTo>
                  <a:pt x="591553" y="98257"/>
                  <a:pt x="590398" y="107844"/>
                  <a:pt x="595563" y="114300"/>
                </a:cubicBezTo>
                <a:cubicBezTo>
                  <a:pt x="599524" y="119252"/>
                  <a:pt x="607277" y="120006"/>
                  <a:pt x="613611" y="120315"/>
                </a:cubicBezTo>
                <a:cubicBezTo>
                  <a:pt x="689747" y="124029"/>
                  <a:pt x="766011" y="124326"/>
                  <a:pt x="842211" y="126331"/>
                </a:cubicBezTo>
                <a:cubicBezTo>
                  <a:pt x="848227" y="128336"/>
                  <a:pt x="855387" y="128288"/>
                  <a:pt x="860258" y="132347"/>
                </a:cubicBezTo>
                <a:cubicBezTo>
                  <a:pt x="903962" y="168767"/>
                  <a:pt x="854974" y="148632"/>
                  <a:pt x="896353" y="162426"/>
                </a:cubicBezTo>
                <a:cubicBezTo>
                  <a:pt x="900363" y="168442"/>
                  <a:pt x="903756" y="174919"/>
                  <a:pt x="908384" y="180473"/>
                </a:cubicBezTo>
                <a:cubicBezTo>
                  <a:pt x="913831" y="187009"/>
                  <a:pt x="921923" y="191306"/>
                  <a:pt x="926432" y="198521"/>
                </a:cubicBezTo>
                <a:cubicBezTo>
                  <a:pt x="932155" y="207678"/>
                  <a:pt x="935360" y="218257"/>
                  <a:pt x="938463" y="228600"/>
                </a:cubicBezTo>
                <a:cubicBezTo>
                  <a:pt x="946942" y="256864"/>
                  <a:pt x="946891" y="300801"/>
                  <a:pt x="956511" y="324852"/>
                </a:cubicBezTo>
                <a:cubicBezTo>
                  <a:pt x="960724" y="335384"/>
                  <a:pt x="971716" y="341829"/>
                  <a:pt x="980574" y="348915"/>
                </a:cubicBezTo>
                <a:cubicBezTo>
                  <a:pt x="991866" y="357948"/>
                  <a:pt x="1016669" y="372978"/>
                  <a:pt x="1016669" y="372978"/>
                </a:cubicBezTo>
                <a:cubicBezTo>
                  <a:pt x="1104900" y="368968"/>
                  <a:pt x="1194756" y="378269"/>
                  <a:pt x="1281363" y="360947"/>
                </a:cubicBezTo>
                <a:cubicBezTo>
                  <a:pt x="1291389" y="358942"/>
                  <a:pt x="1301461" y="357149"/>
                  <a:pt x="1311442" y="354931"/>
                </a:cubicBezTo>
                <a:cubicBezTo>
                  <a:pt x="1319513" y="353137"/>
                  <a:pt x="1327350" y="350274"/>
                  <a:pt x="1335506" y="348915"/>
                </a:cubicBezTo>
                <a:cubicBezTo>
                  <a:pt x="1351453" y="346257"/>
                  <a:pt x="1367497" y="343908"/>
                  <a:pt x="1383632" y="342900"/>
                </a:cubicBezTo>
                <a:cubicBezTo>
                  <a:pt x="1399643" y="341899"/>
                  <a:pt x="1415716" y="342900"/>
                  <a:pt x="1431758" y="3429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402" y="4293096"/>
            <a:ext cx="2081343" cy="1885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4702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endParaRPr lang="en-US" altLang="ko-KR" dirty="0"/>
          </a:p>
          <a:p>
            <a:pPr lvl="1"/>
            <a:r>
              <a:rPr lang="ko-KR" altLang="en-US" dirty="0"/>
              <a:t>두 그래프의 값을 </a:t>
            </a:r>
            <a:r>
              <a:rPr lang="ko-KR" altLang="en-US" dirty="0" err="1"/>
              <a:t>곱해봄</a:t>
            </a:r>
            <a:endParaRPr lang="en-US" altLang="ko-KR" dirty="0"/>
          </a:p>
          <a:p>
            <a:pPr lvl="1"/>
            <a:r>
              <a:rPr lang="ko-KR" altLang="en-US" dirty="0"/>
              <a:t>실제로 많이 지나가는</a:t>
            </a:r>
            <a:r>
              <a:rPr lang="en-US" altLang="ko-KR" dirty="0"/>
              <a:t> path </a:t>
            </a:r>
            <a:r>
              <a:rPr lang="ko-KR" altLang="en-US" dirty="0"/>
              <a:t>개수이면서</a:t>
            </a:r>
            <a:r>
              <a:rPr lang="en-US" altLang="ko-KR" dirty="0"/>
              <a:t>, gradient</a:t>
            </a:r>
            <a:r>
              <a:rPr lang="ko-KR" altLang="en-US" dirty="0"/>
              <a:t>를 많이 전달하는 </a:t>
            </a:r>
            <a:r>
              <a:rPr lang="en-US" altLang="ko-KR" dirty="0"/>
              <a:t>path</a:t>
            </a:r>
          </a:p>
          <a:p>
            <a:pPr lvl="1"/>
            <a:r>
              <a:rPr lang="ko-KR" altLang="en-US" dirty="0"/>
              <a:t>이를 </a:t>
            </a:r>
            <a:r>
              <a:rPr lang="en-US" altLang="ko-KR" dirty="0"/>
              <a:t>effective path</a:t>
            </a:r>
            <a:r>
              <a:rPr lang="ko-KR" altLang="en-US" dirty="0"/>
              <a:t>라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27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261"/>
          <a:stretch/>
        </p:blipFill>
        <p:spPr>
          <a:xfrm>
            <a:off x="7380312" y="797501"/>
            <a:ext cx="1584174" cy="997030"/>
          </a:xfrm>
          <a:prstGeom prst="rect">
            <a:avLst/>
          </a:prstGeom>
        </p:spPr>
      </p:pic>
      <p:sp>
        <p:nvSpPr>
          <p:cNvPr id="11" name="자유형: 도형 10"/>
          <p:cNvSpPr/>
          <p:nvPr/>
        </p:nvSpPr>
        <p:spPr>
          <a:xfrm>
            <a:off x="7507705" y="1299411"/>
            <a:ext cx="1431758" cy="372978"/>
          </a:xfrm>
          <a:custGeom>
            <a:avLst/>
            <a:gdLst>
              <a:gd name="connsiteX0" fmla="*/ 0 w 1431758"/>
              <a:gd name="connsiteY0" fmla="*/ 354931 h 372978"/>
              <a:gd name="connsiteX1" fmla="*/ 114300 w 1431758"/>
              <a:gd name="connsiteY1" fmla="*/ 348915 h 372978"/>
              <a:gd name="connsiteX2" fmla="*/ 120316 w 1431758"/>
              <a:gd name="connsiteY2" fmla="*/ 330868 h 372978"/>
              <a:gd name="connsiteX3" fmla="*/ 132348 w 1431758"/>
              <a:gd name="connsiteY3" fmla="*/ 276726 h 372978"/>
              <a:gd name="connsiteX4" fmla="*/ 126332 w 1431758"/>
              <a:gd name="connsiteY4" fmla="*/ 174457 h 372978"/>
              <a:gd name="connsiteX5" fmla="*/ 114300 w 1431758"/>
              <a:gd name="connsiteY5" fmla="*/ 138363 h 372978"/>
              <a:gd name="connsiteX6" fmla="*/ 144379 w 1431758"/>
              <a:gd name="connsiteY6" fmla="*/ 6015 h 372978"/>
              <a:gd name="connsiteX7" fmla="*/ 192506 w 1431758"/>
              <a:gd name="connsiteY7" fmla="*/ 0 h 372978"/>
              <a:gd name="connsiteX8" fmla="*/ 366963 w 1431758"/>
              <a:gd name="connsiteY8" fmla="*/ 6015 h 372978"/>
              <a:gd name="connsiteX9" fmla="*/ 403058 w 1431758"/>
              <a:gd name="connsiteY9" fmla="*/ 12031 h 372978"/>
              <a:gd name="connsiteX10" fmla="*/ 445169 w 1431758"/>
              <a:gd name="connsiteY10" fmla="*/ 18047 h 372978"/>
              <a:gd name="connsiteX11" fmla="*/ 541421 w 1431758"/>
              <a:gd name="connsiteY11" fmla="*/ 24063 h 372978"/>
              <a:gd name="connsiteX12" fmla="*/ 559469 w 1431758"/>
              <a:gd name="connsiteY12" fmla="*/ 36094 h 372978"/>
              <a:gd name="connsiteX13" fmla="*/ 577516 w 1431758"/>
              <a:gd name="connsiteY13" fmla="*/ 72189 h 372978"/>
              <a:gd name="connsiteX14" fmla="*/ 589548 w 1431758"/>
              <a:gd name="connsiteY14" fmla="*/ 90236 h 372978"/>
              <a:gd name="connsiteX15" fmla="*/ 595563 w 1431758"/>
              <a:gd name="connsiteY15" fmla="*/ 114300 h 372978"/>
              <a:gd name="connsiteX16" fmla="*/ 613611 w 1431758"/>
              <a:gd name="connsiteY16" fmla="*/ 120315 h 372978"/>
              <a:gd name="connsiteX17" fmla="*/ 842211 w 1431758"/>
              <a:gd name="connsiteY17" fmla="*/ 126331 h 372978"/>
              <a:gd name="connsiteX18" fmla="*/ 860258 w 1431758"/>
              <a:gd name="connsiteY18" fmla="*/ 132347 h 372978"/>
              <a:gd name="connsiteX19" fmla="*/ 896353 w 1431758"/>
              <a:gd name="connsiteY19" fmla="*/ 162426 h 372978"/>
              <a:gd name="connsiteX20" fmla="*/ 908384 w 1431758"/>
              <a:gd name="connsiteY20" fmla="*/ 180473 h 372978"/>
              <a:gd name="connsiteX21" fmla="*/ 926432 w 1431758"/>
              <a:gd name="connsiteY21" fmla="*/ 198521 h 372978"/>
              <a:gd name="connsiteX22" fmla="*/ 938463 w 1431758"/>
              <a:gd name="connsiteY22" fmla="*/ 228600 h 372978"/>
              <a:gd name="connsiteX23" fmla="*/ 956511 w 1431758"/>
              <a:gd name="connsiteY23" fmla="*/ 324852 h 372978"/>
              <a:gd name="connsiteX24" fmla="*/ 980574 w 1431758"/>
              <a:gd name="connsiteY24" fmla="*/ 348915 h 372978"/>
              <a:gd name="connsiteX25" fmla="*/ 1016669 w 1431758"/>
              <a:gd name="connsiteY25" fmla="*/ 372978 h 372978"/>
              <a:gd name="connsiteX26" fmla="*/ 1281363 w 1431758"/>
              <a:gd name="connsiteY26" fmla="*/ 360947 h 372978"/>
              <a:gd name="connsiteX27" fmla="*/ 1311442 w 1431758"/>
              <a:gd name="connsiteY27" fmla="*/ 354931 h 372978"/>
              <a:gd name="connsiteX28" fmla="*/ 1335506 w 1431758"/>
              <a:gd name="connsiteY28" fmla="*/ 348915 h 372978"/>
              <a:gd name="connsiteX29" fmla="*/ 1383632 w 1431758"/>
              <a:gd name="connsiteY29" fmla="*/ 342900 h 372978"/>
              <a:gd name="connsiteX30" fmla="*/ 1431758 w 1431758"/>
              <a:gd name="connsiteY30" fmla="*/ 342900 h 37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431758" h="372978">
                <a:moveTo>
                  <a:pt x="0" y="354931"/>
                </a:moveTo>
                <a:cubicBezTo>
                  <a:pt x="38100" y="352926"/>
                  <a:pt x="76888" y="356397"/>
                  <a:pt x="114300" y="348915"/>
                </a:cubicBezTo>
                <a:cubicBezTo>
                  <a:pt x="120518" y="347671"/>
                  <a:pt x="118574" y="336965"/>
                  <a:pt x="120316" y="330868"/>
                </a:cubicBezTo>
                <a:cubicBezTo>
                  <a:pt x="125980" y="311045"/>
                  <a:pt x="128213" y="297401"/>
                  <a:pt x="132348" y="276726"/>
                </a:cubicBezTo>
                <a:cubicBezTo>
                  <a:pt x="130343" y="242636"/>
                  <a:pt x="130749" y="208319"/>
                  <a:pt x="126332" y="174457"/>
                </a:cubicBezTo>
                <a:cubicBezTo>
                  <a:pt x="124692" y="161881"/>
                  <a:pt x="114300" y="138363"/>
                  <a:pt x="114300" y="138363"/>
                </a:cubicBezTo>
                <a:cubicBezTo>
                  <a:pt x="115404" y="127322"/>
                  <a:pt x="94886" y="19513"/>
                  <a:pt x="144379" y="6015"/>
                </a:cubicBezTo>
                <a:cubicBezTo>
                  <a:pt x="159977" y="1761"/>
                  <a:pt x="176464" y="2005"/>
                  <a:pt x="192506" y="0"/>
                </a:cubicBezTo>
                <a:cubicBezTo>
                  <a:pt x="250658" y="2005"/>
                  <a:pt x="308871" y="2696"/>
                  <a:pt x="366963" y="6015"/>
                </a:cubicBezTo>
                <a:cubicBezTo>
                  <a:pt x="379141" y="6711"/>
                  <a:pt x="391002" y="10176"/>
                  <a:pt x="403058" y="12031"/>
                </a:cubicBezTo>
                <a:cubicBezTo>
                  <a:pt x="417073" y="14187"/>
                  <a:pt x="431043" y="16819"/>
                  <a:pt x="445169" y="18047"/>
                </a:cubicBezTo>
                <a:cubicBezTo>
                  <a:pt x="477195" y="20832"/>
                  <a:pt x="509337" y="22058"/>
                  <a:pt x="541421" y="24063"/>
                </a:cubicBezTo>
                <a:cubicBezTo>
                  <a:pt x="547437" y="28073"/>
                  <a:pt x="554357" y="30982"/>
                  <a:pt x="559469" y="36094"/>
                </a:cubicBezTo>
                <a:cubicBezTo>
                  <a:pt x="576707" y="53332"/>
                  <a:pt x="567731" y="52620"/>
                  <a:pt x="577516" y="72189"/>
                </a:cubicBezTo>
                <a:cubicBezTo>
                  <a:pt x="580750" y="78656"/>
                  <a:pt x="585537" y="84220"/>
                  <a:pt x="589548" y="90236"/>
                </a:cubicBezTo>
                <a:cubicBezTo>
                  <a:pt x="591553" y="98257"/>
                  <a:pt x="590398" y="107844"/>
                  <a:pt x="595563" y="114300"/>
                </a:cubicBezTo>
                <a:cubicBezTo>
                  <a:pt x="599524" y="119252"/>
                  <a:pt x="607277" y="120006"/>
                  <a:pt x="613611" y="120315"/>
                </a:cubicBezTo>
                <a:cubicBezTo>
                  <a:pt x="689747" y="124029"/>
                  <a:pt x="766011" y="124326"/>
                  <a:pt x="842211" y="126331"/>
                </a:cubicBezTo>
                <a:cubicBezTo>
                  <a:pt x="848227" y="128336"/>
                  <a:pt x="855387" y="128288"/>
                  <a:pt x="860258" y="132347"/>
                </a:cubicBezTo>
                <a:cubicBezTo>
                  <a:pt x="903962" y="168767"/>
                  <a:pt x="854974" y="148632"/>
                  <a:pt x="896353" y="162426"/>
                </a:cubicBezTo>
                <a:cubicBezTo>
                  <a:pt x="900363" y="168442"/>
                  <a:pt x="903756" y="174919"/>
                  <a:pt x="908384" y="180473"/>
                </a:cubicBezTo>
                <a:cubicBezTo>
                  <a:pt x="913831" y="187009"/>
                  <a:pt x="921923" y="191306"/>
                  <a:pt x="926432" y="198521"/>
                </a:cubicBezTo>
                <a:cubicBezTo>
                  <a:pt x="932155" y="207678"/>
                  <a:pt x="935360" y="218257"/>
                  <a:pt x="938463" y="228600"/>
                </a:cubicBezTo>
                <a:cubicBezTo>
                  <a:pt x="946942" y="256864"/>
                  <a:pt x="946891" y="300801"/>
                  <a:pt x="956511" y="324852"/>
                </a:cubicBezTo>
                <a:cubicBezTo>
                  <a:pt x="960724" y="335384"/>
                  <a:pt x="971716" y="341829"/>
                  <a:pt x="980574" y="348915"/>
                </a:cubicBezTo>
                <a:cubicBezTo>
                  <a:pt x="991866" y="357948"/>
                  <a:pt x="1016669" y="372978"/>
                  <a:pt x="1016669" y="372978"/>
                </a:cubicBezTo>
                <a:cubicBezTo>
                  <a:pt x="1104900" y="368968"/>
                  <a:pt x="1194756" y="378269"/>
                  <a:pt x="1281363" y="360947"/>
                </a:cubicBezTo>
                <a:cubicBezTo>
                  <a:pt x="1291389" y="358942"/>
                  <a:pt x="1301461" y="357149"/>
                  <a:pt x="1311442" y="354931"/>
                </a:cubicBezTo>
                <a:cubicBezTo>
                  <a:pt x="1319513" y="353137"/>
                  <a:pt x="1327350" y="350274"/>
                  <a:pt x="1335506" y="348915"/>
                </a:cubicBezTo>
                <a:cubicBezTo>
                  <a:pt x="1351453" y="346257"/>
                  <a:pt x="1367497" y="343908"/>
                  <a:pt x="1383632" y="342900"/>
                </a:cubicBezTo>
                <a:cubicBezTo>
                  <a:pt x="1399643" y="341899"/>
                  <a:pt x="1415716" y="342900"/>
                  <a:pt x="1431758" y="3429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29" y="3688323"/>
            <a:ext cx="2088230" cy="1948524"/>
          </a:xfrm>
          <a:prstGeom prst="rect">
            <a:avLst/>
          </a:prstGeom>
          <a:ln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945" y="3719948"/>
            <a:ext cx="2081343" cy="1885275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3677790"/>
            <a:ext cx="2211881" cy="1969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화살표: 오른쪽 13"/>
          <p:cNvSpPr/>
          <p:nvPr/>
        </p:nvSpPr>
        <p:spPr>
          <a:xfrm>
            <a:off x="5724128" y="4509120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755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Ensemble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endParaRPr lang="en-US" altLang="ko-KR" dirty="0"/>
          </a:p>
          <a:p>
            <a:pPr lvl="1"/>
            <a:r>
              <a:rPr lang="ko-KR" altLang="en-US" dirty="0"/>
              <a:t>두 그래프의 값을 </a:t>
            </a:r>
            <a:r>
              <a:rPr lang="ko-KR" altLang="en-US" dirty="0" err="1"/>
              <a:t>곱해봄</a:t>
            </a:r>
            <a:endParaRPr lang="en-US" altLang="ko-KR" dirty="0"/>
          </a:p>
          <a:p>
            <a:pPr lvl="1"/>
            <a:r>
              <a:rPr lang="ko-KR" altLang="en-US" dirty="0"/>
              <a:t>실제로 많이 지나가는</a:t>
            </a:r>
            <a:r>
              <a:rPr lang="en-US" altLang="ko-KR" dirty="0"/>
              <a:t> path </a:t>
            </a:r>
            <a:r>
              <a:rPr lang="ko-KR" altLang="en-US" dirty="0"/>
              <a:t>개수이면서</a:t>
            </a:r>
            <a:r>
              <a:rPr lang="en-US" altLang="ko-KR" dirty="0"/>
              <a:t>, gradient</a:t>
            </a:r>
            <a:r>
              <a:rPr lang="ko-KR" altLang="en-US" dirty="0"/>
              <a:t>를 많이 전달하는 </a:t>
            </a:r>
            <a:r>
              <a:rPr lang="en-US" altLang="ko-KR" dirty="0"/>
              <a:t>path</a:t>
            </a:r>
          </a:p>
          <a:p>
            <a:pPr lvl="1"/>
            <a:r>
              <a:rPr lang="ko-KR" altLang="en-US" dirty="0"/>
              <a:t>이를 </a:t>
            </a:r>
            <a:r>
              <a:rPr lang="en-US" altLang="ko-KR" dirty="0"/>
              <a:t>effective path</a:t>
            </a:r>
            <a:r>
              <a:rPr lang="ko-KR" altLang="en-US" dirty="0"/>
              <a:t>라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28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788024" y="39508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latin typeface="NimbusRomNo9L-Medi"/>
              </a:rPr>
              <a:t>Residual Networks are Exponential Ensembles of Relatively Shallow Networks</a:t>
            </a:r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261"/>
          <a:stretch/>
        </p:blipFill>
        <p:spPr>
          <a:xfrm>
            <a:off x="7380312" y="797501"/>
            <a:ext cx="1584174" cy="997030"/>
          </a:xfrm>
          <a:prstGeom prst="rect">
            <a:avLst/>
          </a:prstGeom>
        </p:spPr>
      </p:pic>
      <p:sp>
        <p:nvSpPr>
          <p:cNvPr id="11" name="자유형: 도형 10"/>
          <p:cNvSpPr/>
          <p:nvPr/>
        </p:nvSpPr>
        <p:spPr>
          <a:xfrm>
            <a:off x="7507705" y="1299411"/>
            <a:ext cx="1431758" cy="372978"/>
          </a:xfrm>
          <a:custGeom>
            <a:avLst/>
            <a:gdLst>
              <a:gd name="connsiteX0" fmla="*/ 0 w 1431758"/>
              <a:gd name="connsiteY0" fmla="*/ 354931 h 372978"/>
              <a:gd name="connsiteX1" fmla="*/ 114300 w 1431758"/>
              <a:gd name="connsiteY1" fmla="*/ 348915 h 372978"/>
              <a:gd name="connsiteX2" fmla="*/ 120316 w 1431758"/>
              <a:gd name="connsiteY2" fmla="*/ 330868 h 372978"/>
              <a:gd name="connsiteX3" fmla="*/ 132348 w 1431758"/>
              <a:gd name="connsiteY3" fmla="*/ 276726 h 372978"/>
              <a:gd name="connsiteX4" fmla="*/ 126332 w 1431758"/>
              <a:gd name="connsiteY4" fmla="*/ 174457 h 372978"/>
              <a:gd name="connsiteX5" fmla="*/ 114300 w 1431758"/>
              <a:gd name="connsiteY5" fmla="*/ 138363 h 372978"/>
              <a:gd name="connsiteX6" fmla="*/ 144379 w 1431758"/>
              <a:gd name="connsiteY6" fmla="*/ 6015 h 372978"/>
              <a:gd name="connsiteX7" fmla="*/ 192506 w 1431758"/>
              <a:gd name="connsiteY7" fmla="*/ 0 h 372978"/>
              <a:gd name="connsiteX8" fmla="*/ 366963 w 1431758"/>
              <a:gd name="connsiteY8" fmla="*/ 6015 h 372978"/>
              <a:gd name="connsiteX9" fmla="*/ 403058 w 1431758"/>
              <a:gd name="connsiteY9" fmla="*/ 12031 h 372978"/>
              <a:gd name="connsiteX10" fmla="*/ 445169 w 1431758"/>
              <a:gd name="connsiteY10" fmla="*/ 18047 h 372978"/>
              <a:gd name="connsiteX11" fmla="*/ 541421 w 1431758"/>
              <a:gd name="connsiteY11" fmla="*/ 24063 h 372978"/>
              <a:gd name="connsiteX12" fmla="*/ 559469 w 1431758"/>
              <a:gd name="connsiteY12" fmla="*/ 36094 h 372978"/>
              <a:gd name="connsiteX13" fmla="*/ 577516 w 1431758"/>
              <a:gd name="connsiteY13" fmla="*/ 72189 h 372978"/>
              <a:gd name="connsiteX14" fmla="*/ 589548 w 1431758"/>
              <a:gd name="connsiteY14" fmla="*/ 90236 h 372978"/>
              <a:gd name="connsiteX15" fmla="*/ 595563 w 1431758"/>
              <a:gd name="connsiteY15" fmla="*/ 114300 h 372978"/>
              <a:gd name="connsiteX16" fmla="*/ 613611 w 1431758"/>
              <a:gd name="connsiteY16" fmla="*/ 120315 h 372978"/>
              <a:gd name="connsiteX17" fmla="*/ 842211 w 1431758"/>
              <a:gd name="connsiteY17" fmla="*/ 126331 h 372978"/>
              <a:gd name="connsiteX18" fmla="*/ 860258 w 1431758"/>
              <a:gd name="connsiteY18" fmla="*/ 132347 h 372978"/>
              <a:gd name="connsiteX19" fmla="*/ 896353 w 1431758"/>
              <a:gd name="connsiteY19" fmla="*/ 162426 h 372978"/>
              <a:gd name="connsiteX20" fmla="*/ 908384 w 1431758"/>
              <a:gd name="connsiteY20" fmla="*/ 180473 h 372978"/>
              <a:gd name="connsiteX21" fmla="*/ 926432 w 1431758"/>
              <a:gd name="connsiteY21" fmla="*/ 198521 h 372978"/>
              <a:gd name="connsiteX22" fmla="*/ 938463 w 1431758"/>
              <a:gd name="connsiteY22" fmla="*/ 228600 h 372978"/>
              <a:gd name="connsiteX23" fmla="*/ 956511 w 1431758"/>
              <a:gd name="connsiteY23" fmla="*/ 324852 h 372978"/>
              <a:gd name="connsiteX24" fmla="*/ 980574 w 1431758"/>
              <a:gd name="connsiteY24" fmla="*/ 348915 h 372978"/>
              <a:gd name="connsiteX25" fmla="*/ 1016669 w 1431758"/>
              <a:gd name="connsiteY25" fmla="*/ 372978 h 372978"/>
              <a:gd name="connsiteX26" fmla="*/ 1281363 w 1431758"/>
              <a:gd name="connsiteY26" fmla="*/ 360947 h 372978"/>
              <a:gd name="connsiteX27" fmla="*/ 1311442 w 1431758"/>
              <a:gd name="connsiteY27" fmla="*/ 354931 h 372978"/>
              <a:gd name="connsiteX28" fmla="*/ 1335506 w 1431758"/>
              <a:gd name="connsiteY28" fmla="*/ 348915 h 372978"/>
              <a:gd name="connsiteX29" fmla="*/ 1383632 w 1431758"/>
              <a:gd name="connsiteY29" fmla="*/ 342900 h 372978"/>
              <a:gd name="connsiteX30" fmla="*/ 1431758 w 1431758"/>
              <a:gd name="connsiteY30" fmla="*/ 342900 h 37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431758" h="372978">
                <a:moveTo>
                  <a:pt x="0" y="354931"/>
                </a:moveTo>
                <a:cubicBezTo>
                  <a:pt x="38100" y="352926"/>
                  <a:pt x="76888" y="356397"/>
                  <a:pt x="114300" y="348915"/>
                </a:cubicBezTo>
                <a:cubicBezTo>
                  <a:pt x="120518" y="347671"/>
                  <a:pt x="118574" y="336965"/>
                  <a:pt x="120316" y="330868"/>
                </a:cubicBezTo>
                <a:cubicBezTo>
                  <a:pt x="125980" y="311045"/>
                  <a:pt x="128213" y="297401"/>
                  <a:pt x="132348" y="276726"/>
                </a:cubicBezTo>
                <a:cubicBezTo>
                  <a:pt x="130343" y="242636"/>
                  <a:pt x="130749" y="208319"/>
                  <a:pt x="126332" y="174457"/>
                </a:cubicBezTo>
                <a:cubicBezTo>
                  <a:pt x="124692" y="161881"/>
                  <a:pt x="114300" y="138363"/>
                  <a:pt x="114300" y="138363"/>
                </a:cubicBezTo>
                <a:cubicBezTo>
                  <a:pt x="115404" y="127322"/>
                  <a:pt x="94886" y="19513"/>
                  <a:pt x="144379" y="6015"/>
                </a:cubicBezTo>
                <a:cubicBezTo>
                  <a:pt x="159977" y="1761"/>
                  <a:pt x="176464" y="2005"/>
                  <a:pt x="192506" y="0"/>
                </a:cubicBezTo>
                <a:cubicBezTo>
                  <a:pt x="250658" y="2005"/>
                  <a:pt x="308871" y="2696"/>
                  <a:pt x="366963" y="6015"/>
                </a:cubicBezTo>
                <a:cubicBezTo>
                  <a:pt x="379141" y="6711"/>
                  <a:pt x="391002" y="10176"/>
                  <a:pt x="403058" y="12031"/>
                </a:cubicBezTo>
                <a:cubicBezTo>
                  <a:pt x="417073" y="14187"/>
                  <a:pt x="431043" y="16819"/>
                  <a:pt x="445169" y="18047"/>
                </a:cubicBezTo>
                <a:cubicBezTo>
                  <a:pt x="477195" y="20832"/>
                  <a:pt x="509337" y="22058"/>
                  <a:pt x="541421" y="24063"/>
                </a:cubicBezTo>
                <a:cubicBezTo>
                  <a:pt x="547437" y="28073"/>
                  <a:pt x="554357" y="30982"/>
                  <a:pt x="559469" y="36094"/>
                </a:cubicBezTo>
                <a:cubicBezTo>
                  <a:pt x="576707" y="53332"/>
                  <a:pt x="567731" y="52620"/>
                  <a:pt x="577516" y="72189"/>
                </a:cubicBezTo>
                <a:cubicBezTo>
                  <a:pt x="580750" y="78656"/>
                  <a:pt x="585537" y="84220"/>
                  <a:pt x="589548" y="90236"/>
                </a:cubicBezTo>
                <a:cubicBezTo>
                  <a:pt x="591553" y="98257"/>
                  <a:pt x="590398" y="107844"/>
                  <a:pt x="595563" y="114300"/>
                </a:cubicBezTo>
                <a:cubicBezTo>
                  <a:pt x="599524" y="119252"/>
                  <a:pt x="607277" y="120006"/>
                  <a:pt x="613611" y="120315"/>
                </a:cubicBezTo>
                <a:cubicBezTo>
                  <a:pt x="689747" y="124029"/>
                  <a:pt x="766011" y="124326"/>
                  <a:pt x="842211" y="126331"/>
                </a:cubicBezTo>
                <a:cubicBezTo>
                  <a:pt x="848227" y="128336"/>
                  <a:pt x="855387" y="128288"/>
                  <a:pt x="860258" y="132347"/>
                </a:cubicBezTo>
                <a:cubicBezTo>
                  <a:pt x="903962" y="168767"/>
                  <a:pt x="854974" y="148632"/>
                  <a:pt x="896353" y="162426"/>
                </a:cubicBezTo>
                <a:cubicBezTo>
                  <a:pt x="900363" y="168442"/>
                  <a:pt x="903756" y="174919"/>
                  <a:pt x="908384" y="180473"/>
                </a:cubicBezTo>
                <a:cubicBezTo>
                  <a:pt x="913831" y="187009"/>
                  <a:pt x="921923" y="191306"/>
                  <a:pt x="926432" y="198521"/>
                </a:cubicBezTo>
                <a:cubicBezTo>
                  <a:pt x="932155" y="207678"/>
                  <a:pt x="935360" y="218257"/>
                  <a:pt x="938463" y="228600"/>
                </a:cubicBezTo>
                <a:cubicBezTo>
                  <a:pt x="946942" y="256864"/>
                  <a:pt x="946891" y="300801"/>
                  <a:pt x="956511" y="324852"/>
                </a:cubicBezTo>
                <a:cubicBezTo>
                  <a:pt x="960724" y="335384"/>
                  <a:pt x="971716" y="341829"/>
                  <a:pt x="980574" y="348915"/>
                </a:cubicBezTo>
                <a:cubicBezTo>
                  <a:pt x="991866" y="357948"/>
                  <a:pt x="1016669" y="372978"/>
                  <a:pt x="1016669" y="372978"/>
                </a:cubicBezTo>
                <a:cubicBezTo>
                  <a:pt x="1104900" y="368968"/>
                  <a:pt x="1194756" y="378269"/>
                  <a:pt x="1281363" y="360947"/>
                </a:cubicBezTo>
                <a:cubicBezTo>
                  <a:pt x="1291389" y="358942"/>
                  <a:pt x="1301461" y="357149"/>
                  <a:pt x="1311442" y="354931"/>
                </a:cubicBezTo>
                <a:cubicBezTo>
                  <a:pt x="1319513" y="353137"/>
                  <a:pt x="1327350" y="350274"/>
                  <a:pt x="1335506" y="348915"/>
                </a:cubicBezTo>
                <a:cubicBezTo>
                  <a:pt x="1351453" y="346257"/>
                  <a:pt x="1367497" y="343908"/>
                  <a:pt x="1383632" y="342900"/>
                </a:cubicBezTo>
                <a:cubicBezTo>
                  <a:pt x="1399643" y="341899"/>
                  <a:pt x="1415716" y="342900"/>
                  <a:pt x="1431758" y="3429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29" y="3688323"/>
            <a:ext cx="2088230" cy="1948524"/>
          </a:xfrm>
          <a:prstGeom prst="rect">
            <a:avLst/>
          </a:prstGeom>
          <a:ln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945" y="3719948"/>
            <a:ext cx="2081343" cy="1885275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3677790"/>
            <a:ext cx="2211881" cy="1969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화살표: 오른쪽 13"/>
          <p:cNvSpPr/>
          <p:nvPr/>
        </p:nvSpPr>
        <p:spPr>
          <a:xfrm>
            <a:off x="5724128" y="4509120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94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2164879" y="3058447"/>
            <a:ext cx="4814242" cy="74110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+ width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29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36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2164879" y="3058447"/>
            <a:ext cx="4814242" cy="741106"/>
          </a:xfrm>
        </p:spPr>
        <p:txBody>
          <a:bodyPr>
            <a:normAutofit/>
          </a:bodyPr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057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Width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  <a:endParaRPr lang="en-US" altLang="ko-KR" dirty="0"/>
          </a:p>
          <a:p>
            <a:pPr lvl="1"/>
            <a:r>
              <a:rPr lang="en-US" altLang="ko-KR" dirty="0" err="1"/>
              <a:t>ResNet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저자들이 깊이만 깊게 하려고 하다 보니 </a:t>
            </a:r>
            <a:r>
              <a:rPr lang="en-US" altLang="ko-KR" dirty="0"/>
              <a:t>thin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ko-KR" altLang="en-US" dirty="0"/>
              <a:t>그때문에 괜히 시간을 많이 잡아먹는 악효과를 불러옴</a:t>
            </a:r>
            <a:endParaRPr lang="en-US" altLang="ko-KR" dirty="0"/>
          </a:p>
          <a:p>
            <a:pPr lvl="1"/>
            <a:r>
              <a:rPr lang="ko-KR" altLang="en-US" dirty="0"/>
              <a:t>위에서 얘기한 것처럼</a:t>
            </a:r>
            <a:r>
              <a:rPr lang="en-US" altLang="ko-KR" dirty="0"/>
              <a:t>, </a:t>
            </a:r>
            <a:r>
              <a:rPr lang="ko-KR" altLang="en-US" dirty="0"/>
              <a:t>앙상블 모형이므로</a:t>
            </a:r>
            <a:r>
              <a:rPr lang="en-US" altLang="ko-KR" dirty="0"/>
              <a:t>, </a:t>
            </a:r>
            <a:r>
              <a:rPr lang="ko-KR" altLang="en-US" dirty="0"/>
              <a:t>좀더 </a:t>
            </a:r>
            <a:r>
              <a:rPr lang="en-US" altLang="ko-KR" dirty="0"/>
              <a:t>path</a:t>
            </a:r>
            <a:r>
              <a:rPr lang="ko-KR" altLang="en-US" dirty="0"/>
              <a:t>만 많으면 되지 않나</a:t>
            </a:r>
            <a:endParaRPr lang="en-US" altLang="ko-KR" dirty="0"/>
          </a:p>
          <a:p>
            <a:pPr lvl="1"/>
            <a:r>
              <a:rPr lang="ko-KR" altLang="en-US" dirty="0"/>
              <a:t>그러면 깊게 말고</a:t>
            </a:r>
            <a:r>
              <a:rPr lang="en-US" altLang="ko-KR" dirty="0"/>
              <a:t>, </a:t>
            </a:r>
            <a:r>
              <a:rPr lang="ko-KR" altLang="en-US" dirty="0"/>
              <a:t>넓게 가보자</a:t>
            </a:r>
            <a:r>
              <a:rPr lang="en-US" altLang="ko-KR" dirty="0"/>
              <a:t>! Wide residual networks(WRNs)</a:t>
            </a:r>
          </a:p>
          <a:p>
            <a:pPr lvl="1"/>
            <a:r>
              <a:rPr lang="ko-KR" altLang="en-US" dirty="0"/>
              <a:t>본</a:t>
            </a:r>
            <a:r>
              <a:rPr lang="en-US" altLang="ko-KR" dirty="0"/>
              <a:t> </a:t>
            </a:r>
            <a:r>
              <a:rPr lang="ko-KR" altLang="en-US" dirty="0"/>
              <a:t>논문에서 제안하는 </a:t>
            </a:r>
            <a:r>
              <a:rPr lang="en-US" altLang="ko-KR" dirty="0"/>
              <a:t>simple 16-layer-deep wide </a:t>
            </a:r>
            <a:r>
              <a:rPr lang="en-US" altLang="ko-KR" dirty="0" err="1"/>
              <a:t>ResNet</a:t>
            </a:r>
            <a:r>
              <a:rPr lang="ko-KR" altLang="en-US" dirty="0"/>
              <a:t>이 </a:t>
            </a:r>
            <a:r>
              <a:rPr lang="en-US" altLang="ko-KR" dirty="0"/>
              <a:t>1000</a:t>
            </a:r>
            <a:r>
              <a:rPr lang="ko-KR" altLang="en-US" dirty="0" err="1"/>
              <a:t>층짜리</a:t>
            </a:r>
            <a:r>
              <a:rPr lang="ko-KR" altLang="en-US" dirty="0"/>
              <a:t> </a:t>
            </a:r>
            <a:r>
              <a:rPr lang="en-US" altLang="ko-KR" dirty="0"/>
              <a:t>thin network</a:t>
            </a:r>
            <a:r>
              <a:rPr lang="ko-KR" altLang="en-US" dirty="0"/>
              <a:t>보다 좋은 </a:t>
            </a:r>
            <a:r>
              <a:rPr lang="en-US" altLang="ko-KR" dirty="0"/>
              <a:t>speed, accuracy</a:t>
            </a:r>
            <a:r>
              <a:rPr lang="ko-KR" altLang="en-US" dirty="0"/>
              <a:t>을 보인다고 주장</a:t>
            </a:r>
            <a:endParaRPr lang="en-US" altLang="ko-KR" dirty="0"/>
          </a:p>
          <a:p>
            <a:pPr lvl="1"/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본 논문에서는 </a:t>
            </a:r>
            <a:r>
              <a:rPr lang="en-US" altLang="ko-KR" dirty="0"/>
              <a:t>Dropout</a:t>
            </a:r>
            <a:r>
              <a:rPr lang="ko-KR" altLang="en-US" dirty="0"/>
              <a:t>을 사용함</a:t>
            </a:r>
            <a:endParaRPr lang="en-US" altLang="ko-KR" dirty="0"/>
          </a:p>
          <a:p>
            <a:pPr lvl="1"/>
            <a:r>
              <a:rPr lang="ko-KR" altLang="en-US" dirty="0"/>
              <a:t>보통</a:t>
            </a:r>
            <a:r>
              <a:rPr lang="en-US" altLang="ko-KR" dirty="0"/>
              <a:t>, FC layer</a:t>
            </a:r>
            <a:r>
              <a:rPr lang="ko-KR" altLang="en-US" dirty="0"/>
              <a:t>에서 </a:t>
            </a:r>
            <a:r>
              <a:rPr lang="en-US" altLang="ko-KR" dirty="0"/>
              <a:t>Dropout</a:t>
            </a:r>
            <a:r>
              <a:rPr lang="ko-KR" altLang="en-US" dirty="0"/>
              <a:t>을 사용</a:t>
            </a:r>
            <a:r>
              <a:rPr lang="en-US" altLang="ko-KR" dirty="0"/>
              <a:t>(</a:t>
            </a:r>
            <a:r>
              <a:rPr lang="en-US" altLang="ko-KR" dirty="0" err="1"/>
              <a:t>param</a:t>
            </a:r>
            <a:r>
              <a:rPr lang="en-US" altLang="ko-KR" dirty="0"/>
              <a:t>. </a:t>
            </a:r>
            <a:r>
              <a:rPr lang="ko-KR" altLang="en-US" dirty="0"/>
              <a:t>많은 곳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WRNs</a:t>
            </a:r>
            <a:r>
              <a:rPr lang="ko-KR" altLang="en-US" dirty="0"/>
              <a:t>에서 </a:t>
            </a:r>
            <a:r>
              <a:rPr lang="en-US" altLang="ko-KR" dirty="0"/>
              <a:t>wide</a:t>
            </a:r>
            <a:r>
              <a:rPr lang="ko-KR" altLang="en-US" dirty="0"/>
              <a:t>하게 하면서 </a:t>
            </a:r>
            <a:r>
              <a:rPr lang="en-US" altLang="ko-KR" dirty="0" err="1"/>
              <a:t>param</a:t>
            </a:r>
            <a:r>
              <a:rPr lang="en-US" altLang="ko-KR" dirty="0"/>
              <a:t>.</a:t>
            </a:r>
            <a:r>
              <a:rPr lang="ko-KR" altLang="en-US" dirty="0"/>
              <a:t>이 많아지고</a:t>
            </a:r>
            <a:r>
              <a:rPr lang="en-US" altLang="ko-KR" dirty="0"/>
              <a:t>, </a:t>
            </a:r>
            <a:r>
              <a:rPr lang="ko-KR" altLang="en-US" dirty="0"/>
              <a:t>따라서 </a:t>
            </a:r>
            <a:r>
              <a:rPr lang="en-US" altLang="ko-KR" dirty="0"/>
              <a:t>Dropout</a:t>
            </a:r>
            <a:r>
              <a:rPr lang="ko-KR" altLang="en-US" dirty="0"/>
              <a:t>이 잘 먹히는 듯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30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509365" y="380940"/>
            <a:ext cx="1728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Wide Residual Networks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28403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Width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WRNs</a:t>
            </a:r>
            <a:r>
              <a:rPr lang="ko-KR" altLang="en-US" dirty="0"/>
              <a:t>의 구조</a:t>
            </a:r>
            <a:endParaRPr lang="en-US" altLang="ko-KR" dirty="0"/>
          </a:p>
          <a:p>
            <a:pPr lvl="1"/>
            <a:r>
              <a:rPr lang="en-US" altLang="ko-KR" dirty="0"/>
              <a:t>K</a:t>
            </a:r>
            <a:r>
              <a:rPr lang="ko-KR" altLang="en-US" dirty="0"/>
              <a:t>라는 파트를 추가해줌</a:t>
            </a:r>
            <a:r>
              <a:rPr lang="en-US" altLang="ko-KR" dirty="0"/>
              <a:t>. (k=1</a:t>
            </a:r>
            <a:r>
              <a:rPr lang="ko-KR" altLang="en-US" dirty="0"/>
              <a:t>이면 </a:t>
            </a:r>
            <a:r>
              <a:rPr lang="en-US" altLang="ko-KR" dirty="0" err="1"/>
              <a:t>ResNet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그저 채널을 더 많이 만든 것</a:t>
            </a:r>
            <a:endParaRPr lang="en-US" altLang="ko-KR" dirty="0"/>
          </a:p>
          <a:p>
            <a:pPr lvl="1"/>
            <a:r>
              <a:rPr lang="ko-KR" altLang="en-US" dirty="0"/>
              <a:t>나머지는 모두 동일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31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509365" y="380940"/>
            <a:ext cx="1728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Wide Residual Networks</a:t>
            </a:r>
            <a:endParaRPr lang="ko-KR" altLang="en-US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5" y="3276947"/>
            <a:ext cx="52673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89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 - Width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869654" y="711325"/>
            <a:ext cx="8166841" cy="5925810"/>
          </a:xfrm>
        </p:spPr>
        <p:txBody>
          <a:bodyPr/>
          <a:lstStyle/>
          <a:p>
            <a:r>
              <a:rPr lang="ko-KR" altLang="en-US" dirty="0"/>
              <a:t>성능</a:t>
            </a:r>
            <a:endParaRPr lang="en-US" altLang="ko-KR" dirty="0"/>
          </a:p>
          <a:p>
            <a:pPr lvl="1"/>
            <a:r>
              <a:rPr lang="ko-KR" altLang="en-US" dirty="0"/>
              <a:t>적절한</a:t>
            </a:r>
            <a:r>
              <a:rPr lang="en-US" altLang="ko-KR" dirty="0"/>
              <a:t> </a:t>
            </a:r>
            <a:r>
              <a:rPr lang="ko-KR" altLang="en-US" dirty="0"/>
              <a:t>깊이와 </a:t>
            </a:r>
            <a:r>
              <a:rPr lang="en-US" altLang="ko-KR" dirty="0"/>
              <a:t>k</a:t>
            </a:r>
            <a:r>
              <a:rPr lang="ko-KR" altLang="en-US" dirty="0"/>
              <a:t>를 선택하면</a:t>
            </a:r>
            <a:r>
              <a:rPr lang="en-US" altLang="ko-KR" dirty="0"/>
              <a:t>, </a:t>
            </a:r>
            <a:r>
              <a:rPr lang="ko-KR" altLang="en-US" dirty="0"/>
              <a:t>그리 깊지 않으면서도 성능향상을 볼 수 있음</a:t>
            </a:r>
            <a:endParaRPr lang="en-US" altLang="ko-KR" dirty="0"/>
          </a:p>
          <a:p>
            <a:pPr lvl="1"/>
            <a:r>
              <a:rPr lang="en-US" altLang="ko-KR" dirty="0"/>
              <a:t>K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정도로 주면</a:t>
            </a:r>
            <a:r>
              <a:rPr lang="en-US" altLang="ko-KR" dirty="0"/>
              <a:t>, </a:t>
            </a:r>
            <a:r>
              <a:rPr lang="ko-KR" altLang="en-US" dirty="0"/>
              <a:t>굳이 </a:t>
            </a:r>
            <a:r>
              <a:rPr lang="en-US" altLang="ko-KR" dirty="0"/>
              <a:t>40</a:t>
            </a:r>
            <a:r>
              <a:rPr lang="ko-KR" altLang="en-US" dirty="0"/>
              <a:t>층까지 안가도 성능이 나쁘지 않음</a:t>
            </a:r>
            <a:endParaRPr lang="en-US" altLang="ko-KR" dirty="0"/>
          </a:p>
          <a:p>
            <a:pPr lvl="1"/>
            <a:r>
              <a:rPr lang="ko-KR" altLang="en-US" dirty="0"/>
              <a:t>기존</a:t>
            </a:r>
            <a:r>
              <a:rPr lang="en-US" altLang="ko-KR" dirty="0"/>
              <a:t> </a:t>
            </a:r>
            <a:r>
              <a:rPr lang="ko-KR" altLang="en-US" dirty="0"/>
              <a:t>깊은 </a:t>
            </a:r>
            <a:r>
              <a:rPr lang="en-US" altLang="ko-KR" dirty="0" err="1"/>
              <a:t>ResNet</a:t>
            </a:r>
            <a:r>
              <a:rPr lang="ko-KR" altLang="en-US" dirty="0"/>
              <a:t>과 비교해도</a:t>
            </a:r>
            <a:br>
              <a:rPr lang="en-US" altLang="ko-KR" dirty="0"/>
            </a:br>
            <a:r>
              <a:rPr lang="ko-KR" altLang="en-US" dirty="0"/>
              <a:t>성능이 나쁘지 않음</a:t>
            </a:r>
            <a:endParaRPr lang="en-US" altLang="ko-KR" dirty="0"/>
          </a:p>
          <a:p>
            <a:pPr lvl="1"/>
            <a:r>
              <a:rPr lang="en-US" altLang="ko-KR" dirty="0"/>
              <a:t>40-4 :</a:t>
            </a:r>
            <a:r>
              <a:rPr lang="ko-KR" altLang="en-US" dirty="0"/>
              <a:t> </a:t>
            </a:r>
            <a:r>
              <a:rPr lang="en-US" altLang="ko-KR" dirty="0"/>
              <a:t>layer= 40,</a:t>
            </a:r>
            <a:r>
              <a:rPr lang="ko-KR" altLang="en-US" dirty="0"/>
              <a:t> </a:t>
            </a:r>
            <a:r>
              <a:rPr lang="en-US" altLang="ko-KR" dirty="0"/>
              <a:t>k= 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32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509365" y="380940"/>
            <a:ext cx="172819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Wide Residual Networks</a:t>
            </a:r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01" y="4509120"/>
            <a:ext cx="4581525" cy="20478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96558" y="5373216"/>
            <a:ext cx="2952328" cy="1785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96558" y="5871256"/>
            <a:ext cx="2952328" cy="1785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96558" y="6202796"/>
            <a:ext cx="2952328" cy="1785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96558" y="5206716"/>
            <a:ext cx="2952328" cy="1785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758" y="2511478"/>
            <a:ext cx="4313736" cy="301338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196008" y="3958984"/>
            <a:ext cx="3396408" cy="83816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88488" y="5206716"/>
            <a:ext cx="343603" cy="1785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15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2164879" y="3058447"/>
            <a:ext cx="4814242" cy="741106"/>
          </a:xfrm>
        </p:spPr>
        <p:txBody>
          <a:bodyPr>
            <a:normAutofit/>
          </a:bodyPr>
          <a:lstStyle/>
          <a:p>
            <a:r>
              <a:rPr lang="en-US" altLang="ko-KR" dirty="0"/>
              <a:t>Weakly Supervised Learning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33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023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Weakly supervised learning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개념</a:t>
            </a:r>
            <a:endParaRPr lang="en-US" altLang="ko-KR" dirty="0"/>
          </a:p>
          <a:p>
            <a:pPr lvl="1"/>
            <a:r>
              <a:rPr lang="ko-KR" altLang="en-US" dirty="0"/>
              <a:t>목표하는 </a:t>
            </a:r>
            <a:r>
              <a:rPr lang="en-US" altLang="ko-KR" dirty="0"/>
              <a:t>task</a:t>
            </a:r>
            <a:r>
              <a:rPr lang="ko-KR" altLang="en-US" dirty="0"/>
              <a:t>에 대한 </a:t>
            </a:r>
            <a:r>
              <a:rPr lang="en-US" altLang="ko-KR" dirty="0"/>
              <a:t>label</a:t>
            </a:r>
            <a:r>
              <a:rPr lang="ko-KR" altLang="en-US" dirty="0"/>
              <a:t>이 없어도</a:t>
            </a:r>
            <a:r>
              <a:rPr lang="en-US" altLang="ko-KR" dirty="0"/>
              <a:t>, </a:t>
            </a:r>
            <a:r>
              <a:rPr lang="ko-KR" altLang="en-US" dirty="0"/>
              <a:t>있는 </a:t>
            </a:r>
            <a:r>
              <a:rPr lang="en-US" altLang="ko-KR" dirty="0"/>
              <a:t>label</a:t>
            </a:r>
            <a:r>
              <a:rPr lang="ko-KR" altLang="en-US" dirty="0"/>
              <a:t>로 우회해서 </a:t>
            </a:r>
            <a:r>
              <a:rPr lang="en-US" altLang="ko-KR" dirty="0"/>
              <a:t>supervised learning</a:t>
            </a:r>
            <a:r>
              <a:rPr lang="ko-KR" altLang="en-US" dirty="0"/>
              <a:t>처럼 학습할 수 있도록 하자</a:t>
            </a:r>
            <a:endParaRPr lang="en-US" altLang="ko-KR" dirty="0"/>
          </a:p>
          <a:p>
            <a:pPr lvl="1"/>
            <a:r>
              <a:rPr lang="ko-KR" altLang="en-US" dirty="0"/>
              <a:t>본 논문에서는 </a:t>
            </a:r>
            <a:r>
              <a:rPr lang="en-US" altLang="ko-KR" dirty="0"/>
              <a:t>image</a:t>
            </a:r>
            <a:r>
              <a:rPr lang="ko-KR" altLang="en-US" dirty="0"/>
              <a:t>의 </a:t>
            </a:r>
            <a:r>
              <a:rPr lang="en-US" altLang="ko-KR" dirty="0"/>
              <a:t>class label</a:t>
            </a:r>
            <a:r>
              <a:rPr lang="ko-KR" altLang="en-US" dirty="0"/>
              <a:t>로 </a:t>
            </a:r>
            <a:r>
              <a:rPr lang="en-US" altLang="ko-KR" dirty="0"/>
              <a:t>object localization</a:t>
            </a:r>
            <a:r>
              <a:rPr lang="ko-KR" altLang="en-US" dirty="0"/>
              <a:t>에 접근</a:t>
            </a:r>
            <a:endParaRPr lang="en-US" altLang="ko-KR" dirty="0"/>
          </a:p>
          <a:p>
            <a:pPr lvl="1"/>
            <a:r>
              <a:rPr lang="en-US" altLang="ko-KR" dirty="0"/>
              <a:t>Visualizing the internal representation of CNNs.</a:t>
            </a:r>
          </a:p>
          <a:p>
            <a:pPr lvl="2"/>
            <a:r>
              <a:rPr lang="en-US" altLang="ko-KR" dirty="0"/>
              <a:t>Localization by </a:t>
            </a:r>
            <a:r>
              <a:rPr lang="en-US" altLang="ko-KR" dirty="0">
                <a:solidFill>
                  <a:srgbClr val="FF0000"/>
                </a:solidFill>
              </a:rPr>
              <a:t>Class Activation Map(CAM)</a:t>
            </a:r>
          </a:p>
          <a:p>
            <a:pPr lvl="2"/>
            <a:r>
              <a:rPr lang="en-US" altLang="ko-KR" dirty="0"/>
              <a:t>Units activated by some visual pattern within its receptive field</a:t>
            </a:r>
          </a:p>
          <a:p>
            <a:pPr lvl="2"/>
            <a:r>
              <a:rPr lang="en-US" altLang="ko-KR" dirty="0"/>
              <a:t>Visualize what activates for the output in One CNN forward pass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34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667083" y="380940"/>
            <a:ext cx="35134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Learning Deep Features for Discriminative Localization</a:t>
            </a:r>
            <a:endParaRPr lang="ko-KR" altLang="en-US" sz="105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5490" y="4275915"/>
            <a:ext cx="3355168" cy="232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10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Weakly supervised learning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localization</a:t>
            </a:r>
            <a:r>
              <a:rPr lang="ko-KR" altLang="en-US" dirty="0"/>
              <a:t>은 </a:t>
            </a:r>
            <a:r>
              <a:rPr lang="en-US" altLang="ko-KR" dirty="0"/>
              <a:t>bounding box</a:t>
            </a:r>
            <a:r>
              <a:rPr lang="ko-KR" altLang="en-US" dirty="0"/>
              <a:t>가 있음</a:t>
            </a:r>
            <a:endParaRPr lang="en-US" altLang="ko-KR" dirty="0"/>
          </a:p>
          <a:p>
            <a:pPr lvl="1"/>
            <a:r>
              <a:rPr lang="ko-KR" altLang="en-US" dirty="0"/>
              <a:t>예측할 것</a:t>
            </a:r>
            <a:endParaRPr lang="en-US" altLang="ko-KR" dirty="0"/>
          </a:p>
          <a:p>
            <a:pPr lvl="2"/>
            <a:r>
              <a:rPr lang="en-US" altLang="ko-KR" dirty="0"/>
              <a:t>Image</a:t>
            </a:r>
            <a:r>
              <a:rPr lang="ko-KR" altLang="en-US" dirty="0"/>
              <a:t>의 </a:t>
            </a:r>
            <a:r>
              <a:rPr lang="en-US" altLang="ko-KR" dirty="0"/>
              <a:t>class</a:t>
            </a:r>
          </a:p>
          <a:p>
            <a:pPr lvl="2"/>
            <a:r>
              <a:rPr lang="en-US" altLang="ko-KR" dirty="0"/>
              <a:t>Bounding box</a:t>
            </a:r>
            <a:r>
              <a:rPr lang="ko-KR" altLang="en-US" dirty="0"/>
              <a:t>의 </a:t>
            </a:r>
            <a:r>
              <a:rPr lang="en-US" altLang="ko-KR" dirty="0"/>
              <a:t>x, y, w, h</a:t>
            </a:r>
          </a:p>
          <a:p>
            <a:pPr lvl="1"/>
            <a:r>
              <a:rPr lang="en-US" altLang="ko-KR" dirty="0">
                <a:solidFill>
                  <a:prstClr val="black"/>
                </a:solidFill>
                <a:cs typeface="Meiryo UI" pitchFamily="34" charset="-128"/>
              </a:rPr>
              <a:t>Localization by </a:t>
            </a:r>
            <a:r>
              <a:rPr lang="en-US" altLang="ko-KR" b="1" dirty="0">
                <a:solidFill>
                  <a:prstClr val="black"/>
                </a:solidFill>
                <a:cs typeface="Meiryo UI" pitchFamily="34" charset="-128"/>
              </a:rPr>
              <a:t>classification model </a:t>
            </a:r>
            <a:r>
              <a:rPr lang="en-US" altLang="ko-KR" dirty="0">
                <a:solidFill>
                  <a:prstClr val="black"/>
                </a:solidFill>
                <a:cs typeface="Meiryo UI" pitchFamily="34" charset="-128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cs typeface="Meiryo UI" pitchFamily="34" charset="-128"/>
              </a:rPr>
              <a:t>AlexNet</a:t>
            </a:r>
            <a:r>
              <a:rPr lang="en-US" altLang="ko-KR" dirty="0">
                <a:solidFill>
                  <a:prstClr val="black"/>
                </a:solidFill>
                <a:cs typeface="Meiryo UI" pitchFamily="34" charset="-128"/>
              </a:rPr>
              <a:t>)</a:t>
            </a:r>
          </a:p>
          <a:p>
            <a:pPr lvl="1"/>
            <a:r>
              <a:rPr lang="en-US" altLang="ko-KR" dirty="0">
                <a:solidFill>
                  <a:prstClr val="black"/>
                </a:solidFill>
                <a:cs typeface="Meiryo UI" pitchFamily="34" charset="-128"/>
              </a:rPr>
              <a:t>Classification map with </a:t>
            </a:r>
            <a:r>
              <a:rPr lang="en-US" altLang="ko-KR" b="1" dirty="0">
                <a:solidFill>
                  <a:srgbClr val="CC0000"/>
                </a:solidFill>
                <a:cs typeface="Meiryo UI" pitchFamily="34" charset="-128"/>
              </a:rPr>
              <a:t>Fully Convolutional Network</a:t>
            </a:r>
            <a:r>
              <a:rPr lang="en-US" altLang="ko-KR" dirty="0">
                <a:solidFill>
                  <a:prstClr val="black"/>
                </a:solidFill>
                <a:cs typeface="Meiryo UI" pitchFamily="34" charset="-128"/>
              </a:rPr>
              <a:t> instead single classification.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35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75" y="3987814"/>
            <a:ext cx="7015397" cy="2377545"/>
          </a:xfrm>
          <a:prstGeom prst="rect">
            <a:avLst/>
          </a:prstGeom>
        </p:spPr>
      </p:pic>
      <p:sp>
        <p:nvSpPr>
          <p:cNvPr id="158" name="직사각형 157"/>
          <p:cNvSpPr/>
          <p:nvPr/>
        </p:nvSpPr>
        <p:spPr>
          <a:xfrm>
            <a:off x="5667083" y="380940"/>
            <a:ext cx="35134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Learning Deep Features for Discriminative Localization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87843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Weakly supervised learning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localization </a:t>
            </a:r>
            <a:r>
              <a:rPr lang="ko-KR" altLang="en-US" dirty="0"/>
              <a:t>구조 및 연구</a:t>
            </a:r>
            <a:endParaRPr lang="en-US" altLang="ko-KR" dirty="0"/>
          </a:p>
          <a:p>
            <a:pPr lvl="1"/>
            <a:r>
              <a:rPr lang="en-US" altLang="ko-KR" dirty="0"/>
              <a:t>CNN </a:t>
            </a:r>
            <a:r>
              <a:rPr lang="ko-KR" altLang="en-US" dirty="0"/>
              <a:t>자체가 </a:t>
            </a:r>
            <a:r>
              <a:rPr lang="en-US" altLang="ko-KR" dirty="0"/>
              <a:t>object detector </a:t>
            </a:r>
            <a:r>
              <a:rPr lang="ko-KR" altLang="en-US" dirty="0"/>
              <a:t>역할을 할 수 있는데</a:t>
            </a:r>
            <a:r>
              <a:rPr lang="en-US" altLang="ko-KR" dirty="0"/>
              <a:t>, FC</a:t>
            </a:r>
            <a:r>
              <a:rPr lang="ko-KR" altLang="en-US" dirty="0"/>
              <a:t>를 지나며 그 능력을 잃음</a:t>
            </a:r>
            <a:endParaRPr lang="en-US" altLang="ko-KR" dirty="0"/>
          </a:p>
          <a:p>
            <a:pPr lvl="1"/>
            <a:r>
              <a:rPr kumimoji="1" lang="ko-KR" altLang="en-US" dirty="0"/>
              <a:t>최근의 </a:t>
            </a:r>
            <a:r>
              <a:rPr kumimoji="1" lang="en-US" altLang="ko-KR" dirty="0"/>
              <a:t>Network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Network in Network</a:t>
            </a:r>
            <a:r>
              <a:rPr kumimoji="1" lang="ko-KR" altLang="en-US" dirty="0"/>
              <a:t>과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GoogLeNet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fully convolutional network</a:t>
            </a:r>
            <a:r>
              <a:rPr kumimoji="1" lang="ko-KR" altLang="en-US" dirty="0"/>
              <a:t>를 사용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Avoid use of fc layers (except last layer)</a:t>
            </a:r>
          </a:p>
          <a:p>
            <a:pPr lvl="1"/>
            <a:r>
              <a:rPr kumimoji="1" lang="en-US" altLang="ko-KR" dirty="0"/>
              <a:t>Global pooling layer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structural </a:t>
            </a:r>
            <a:r>
              <a:rPr kumimoji="1" lang="en-US" altLang="ko-KR" dirty="0" err="1"/>
              <a:t>regularizer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 overfitting </a:t>
            </a:r>
            <a:r>
              <a:rPr kumimoji="1" lang="ko-KR" altLang="en-US" dirty="0"/>
              <a:t>막음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[</a:t>
            </a:r>
            <a:r>
              <a:rPr kumimoji="1" lang="en-US" altLang="ko-KR" dirty="0" err="1"/>
              <a:t>Oquab</a:t>
            </a:r>
            <a:r>
              <a:rPr kumimoji="1" lang="en-US" altLang="ko-KR" dirty="0"/>
              <a:t> et al 2015] 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</a:t>
            </a:r>
            <a:r>
              <a:rPr kumimoji="1" lang="en-US" altLang="ko-KR" b="1" dirty="0">
                <a:solidFill>
                  <a:srgbClr val="2DC6E6"/>
                </a:solidFill>
              </a:rPr>
              <a:t>global max pooling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을 사용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이는 물체의 경계를 표현하는 것에는 한계가 있음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반면에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우리의 연구는 가능함</a:t>
            </a:r>
            <a:r>
              <a:rPr kumimoji="1" lang="en-US" altLang="ko-KR" dirty="0"/>
              <a:t>(</a:t>
            </a:r>
            <a:r>
              <a:rPr kumimoji="1" lang="en-US" altLang="ko-KR" dirty="0">
                <a:solidFill>
                  <a:srgbClr val="00B050"/>
                </a:solidFill>
              </a:rPr>
              <a:t>Global average pooling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ko-KR" altLang="en-US" dirty="0"/>
              <a:t>또한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구조가 빠르고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쉬워서 다른 연구 및 구조에 쉽게 적용 가능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36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667083" y="380940"/>
            <a:ext cx="35134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Learning Deep Features for Discriminative Localization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08721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Weakly supervised learning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본</a:t>
            </a:r>
            <a:r>
              <a:rPr lang="en-US" altLang="ko-KR" dirty="0"/>
              <a:t> </a:t>
            </a:r>
            <a:r>
              <a:rPr lang="ko-KR" altLang="en-US" dirty="0"/>
              <a:t>연구에서 제안하는 방법론</a:t>
            </a:r>
            <a:endParaRPr lang="en-US" altLang="ko-KR" dirty="0"/>
          </a:p>
          <a:p>
            <a:pPr lvl="1"/>
            <a:r>
              <a:rPr lang="en-US" altLang="ko-KR" dirty="0"/>
              <a:t>CAM</a:t>
            </a:r>
            <a:r>
              <a:rPr lang="ko-KR" altLang="en-US" dirty="0"/>
              <a:t>를 통해 해당 </a:t>
            </a:r>
            <a:r>
              <a:rPr lang="en-US" altLang="ko-KR" dirty="0"/>
              <a:t>class</a:t>
            </a:r>
            <a:r>
              <a:rPr lang="ko-KR" altLang="en-US" dirty="0"/>
              <a:t>에 할당하도록 영향을 많이 준 </a:t>
            </a:r>
            <a:r>
              <a:rPr lang="en-US" altLang="ko-KR" dirty="0"/>
              <a:t>image region</a:t>
            </a:r>
            <a:r>
              <a:rPr lang="ko-KR" altLang="en-US" dirty="0"/>
              <a:t> 찾음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image, class</a:t>
            </a:r>
            <a:r>
              <a:rPr lang="ko-KR" altLang="en-US" dirty="0"/>
              <a:t>마다 </a:t>
            </a:r>
            <a:r>
              <a:rPr lang="en-US" altLang="ko-KR" dirty="0"/>
              <a:t>feature map</a:t>
            </a:r>
            <a:r>
              <a:rPr lang="ko-KR" altLang="en-US" dirty="0"/>
              <a:t>이 다르고</a:t>
            </a:r>
            <a:r>
              <a:rPr lang="en-US" altLang="ko-KR" dirty="0"/>
              <a:t>, </a:t>
            </a:r>
            <a:r>
              <a:rPr lang="ko-KR" altLang="en-US" dirty="0"/>
              <a:t>연결된 </a:t>
            </a:r>
            <a:r>
              <a:rPr lang="en-US" altLang="ko-KR" dirty="0"/>
              <a:t>weight</a:t>
            </a:r>
            <a:r>
              <a:rPr lang="ko-KR" altLang="en-US" dirty="0"/>
              <a:t>도 다름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37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20" y="2572122"/>
            <a:ext cx="7296507" cy="3809206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5667083" y="380940"/>
            <a:ext cx="35134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Learning Deep Features for Discriminative Localization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726323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Weakly supervised learning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수식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아이디어를 직관적으로 표현한 수준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정말 간단함</a:t>
                </a:r>
                <a:r>
                  <a:rPr lang="en-US" altLang="ko-KR" dirty="0"/>
                  <a:t>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activation of unit k in the last conv layer at (x, y)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global average pooling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score. Input of </a:t>
                </a:r>
                <a:r>
                  <a:rPr lang="en-US" altLang="ko-KR" dirty="0" err="1"/>
                  <a:t>softmax</a:t>
                </a:r>
                <a:r>
                  <a:rPr lang="en-US" altLang="ko-KR" dirty="0"/>
                  <a:t>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dirty="0"/>
                  <a:t> : class activation map for class c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(importance of the activation at spatial grid)</a:t>
                </a:r>
              </a:p>
              <a:p>
                <a:pPr lvl="1"/>
                <a:r>
                  <a:rPr lang="ko-KR" altLang="en-US" dirty="0"/>
                  <a:t>마지막에 크기 안 맞는 부분은 </a:t>
                </a:r>
                <a:r>
                  <a:rPr lang="en-US" altLang="ko-KR" dirty="0" err="1"/>
                  <a:t>upsampling</a:t>
                </a:r>
                <a:r>
                  <a:rPr lang="ko-KR" altLang="en-US" dirty="0"/>
                  <a:t>을 통해 </a:t>
                </a:r>
                <a:r>
                  <a:rPr lang="en-US" altLang="ko-KR" dirty="0"/>
                  <a:t>input</a:t>
                </a:r>
                <a:r>
                  <a:rPr lang="ko-KR" altLang="en-US" dirty="0"/>
                  <a:t>과 맞춰 줌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/>
                  <a:t>	</a:t>
                </a:r>
                <a:endParaRPr lang="ko-KR" altLang="en-US" dirty="0"/>
              </a:p>
            </p:txBody>
          </p:sp>
        </mc:Choice>
        <mc:Fallback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38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68" y="4653136"/>
            <a:ext cx="6319812" cy="17714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67083" y="380940"/>
            <a:ext cx="35134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Learning Deep Features for Discriminative Localization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04755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Weakly supervised learning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GAP</a:t>
            </a:r>
            <a:r>
              <a:rPr lang="ko-KR" altLang="en-US" dirty="0"/>
              <a:t> </a:t>
            </a:r>
            <a:r>
              <a:rPr lang="en-US" altLang="ko-KR" dirty="0"/>
              <a:t>vs.</a:t>
            </a:r>
            <a:r>
              <a:rPr lang="ko-KR" altLang="en-US" dirty="0"/>
              <a:t> </a:t>
            </a:r>
            <a:r>
              <a:rPr lang="en-US" altLang="ko-KR" dirty="0"/>
              <a:t>GMP</a:t>
            </a:r>
          </a:p>
          <a:p>
            <a:pPr lvl="1"/>
            <a:r>
              <a:rPr lang="en-US" altLang="ko-KR" dirty="0" err="1"/>
              <a:t>Oquab</a:t>
            </a:r>
            <a:r>
              <a:rPr lang="en-US" altLang="ko-KR" dirty="0"/>
              <a:t> et al. CVPR2015</a:t>
            </a:r>
            <a:r>
              <a:rPr lang="ko-KR" altLang="en-US" dirty="0"/>
              <a:t>는 </a:t>
            </a:r>
            <a:r>
              <a:rPr lang="en-US" altLang="ko-KR" dirty="0"/>
              <a:t>GMP</a:t>
            </a:r>
            <a:r>
              <a:rPr lang="ko-KR" altLang="en-US" dirty="0"/>
              <a:t>를 이용</a:t>
            </a:r>
            <a:endParaRPr lang="en-US" altLang="ko-KR" dirty="0"/>
          </a:p>
          <a:p>
            <a:pPr lvl="1"/>
            <a:r>
              <a:rPr lang="en-US" altLang="ko-KR" dirty="0"/>
              <a:t>Intuitive difference between GMP and GAP</a:t>
            </a:r>
          </a:p>
          <a:p>
            <a:pPr lvl="2"/>
            <a:r>
              <a:rPr kumimoji="1" lang="en-US" altLang="ko-KR" dirty="0"/>
              <a:t>GAP loss encourages identification on the extent of an object.</a:t>
            </a:r>
          </a:p>
          <a:p>
            <a:pPr lvl="2"/>
            <a:r>
              <a:rPr kumimoji="1" lang="en-US" altLang="ko-KR" dirty="0"/>
              <a:t>GMP loss encourages it to identify </a:t>
            </a:r>
            <a:r>
              <a:rPr kumimoji="1" lang="en-US" altLang="ko-KR" b="1" u="sng" dirty="0">
                <a:solidFill>
                  <a:srgbClr val="CC0000"/>
                </a:solidFill>
              </a:rPr>
              <a:t>just one</a:t>
            </a:r>
            <a:r>
              <a:rPr kumimoji="1" lang="en-US" altLang="ko-KR" b="1" dirty="0">
                <a:solidFill>
                  <a:srgbClr val="CC0000"/>
                </a:solidFill>
              </a:rPr>
              <a:t> </a:t>
            </a:r>
            <a:r>
              <a:rPr kumimoji="1" lang="en-US" altLang="ko-KR" dirty="0"/>
              <a:t>discriminative part.</a:t>
            </a:r>
          </a:p>
          <a:p>
            <a:pPr lvl="2"/>
            <a:r>
              <a:rPr kumimoji="1" lang="en-US" altLang="ko-KR" dirty="0"/>
              <a:t>GAP, average of a map maximized by finding </a:t>
            </a:r>
            <a:r>
              <a:rPr kumimoji="1" lang="en-US" altLang="ko-KR" b="1" u="sng" dirty="0">
                <a:solidFill>
                  <a:srgbClr val="CC0000"/>
                </a:solidFill>
              </a:rPr>
              <a:t>all discriminative</a:t>
            </a:r>
            <a:r>
              <a:rPr kumimoji="1" lang="en-US" altLang="ko-KR" b="1" dirty="0">
                <a:solidFill>
                  <a:srgbClr val="CC0000"/>
                </a:solidFill>
              </a:rPr>
              <a:t> </a:t>
            </a:r>
            <a:r>
              <a:rPr kumimoji="1" lang="en-US" altLang="ko-KR" dirty="0"/>
              <a:t>parts of object</a:t>
            </a:r>
          </a:p>
          <a:p>
            <a:pPr lvl="3"/>
            <a:r>
              <a:rPr kumimoji="1" lang="en-US" altLang="ko-KR" dirty="0"/>
              <a:t>if activations is all low, output of particular map reduces.</a:t>
            </a:r>
          </a:p>
          <a:p>
            <a:pPr lvl="2"/>
            <a:r>
              <a:rPr kumimoji="1" lang="en-US" altLang="ko-KR" dirty="0"/>
              <a:t>GMP, low scores for all image regions except the most discriminative part</a:t>
            </a:r>
          </a:p>
          <a:p>
            <a:pPr lvl="3"/>
            <a:r>
              <a:rPr kumimoji="1" lang="en-US" altLang="ko-KR" dirty="0"/>
              <a:t>do not impact the score when perform MAX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39</a:t>
            </a:fld>
            <a:r>
              <a:rPr lang="en-US" altLang="ko-KR"/>
              <a:t>/26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83918" y="4815666"/>
            <a:ext cx="1831898" cy="1772007"/>
            <a:chOff x="0" y="4869160"/>
            <a:chExt cx="1831898" cy="1772007"/>
          </a:xfrm>
        </p:grpSpPr>
        <p:sp>
          <p:nvSpPr>
            <p:cNvPr id="11" name="직사각형 10"/>
            <p:cNvSpPr/>
            <p:nvPr/>
          </p:nvSpPr>
          <p:spPr>
            <a:xfrm>
              <a:off x="0" y="4869160"/>
              <a:ext cx="1831898" cy="17720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33" y="4990516"/>
              <a:ext cx="1725717" cy="122923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77484" y="6164951"/>
              <a:ext cx="107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>
                  <a:solidFill>
                    <a:prstClr val="black"/>
                  </a:solidFill>
                </a:rPr>
                <a:t>pooling</a:t>
              </a:r>
              <a:endParaRPr kumimoji="1"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3059832" y="5121146"/>
            <a:ext cx="5904656" cy="121671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667083" y="380940"/>
            <a:ext cx="35134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Learning Deep Features for Discriminative Localization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5570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성능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좋음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논문에서 이 구조는 </a:t>
            </a:r>
            <a:r>
              <a:rPr lang="en-US" altLang="ko-KR" dirty="0"/>
              <a:t>optimize</a:t>
            </a:r>
            <a:r>
              <a:rPr lang="ko-KR" altLang="en-US" dirty="0"/>
              <a:t>가 쉽고</a:t>
            </a:r>
            <a:r>
              <a:rPr lang="en-US" altLang="ko-KR" dirty="0"/>
              <a:t>, accuracy</a:t>
            </a:r>
            <a:r>
              <a:rPr lang="ko-KR" altLang="en-US" dirty="0"/>
              <a:t>가 매우 증가함을 강조함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47664" y="1268760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152 layers network </a:t>
            </a:r>
            <a:endParaRPr kumimoji="1"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532349" y="1678883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</a:t>
            </a:r>
            <a:r>
              <a:rPr kumimoji="1" lang="en-US" altLang="ko-KR" sz="2400" baseline="30000" dirty="0"/>
              <a:t>st</a:t>
            </a:r>
            <a:r>
              <a:rPr kumimoji="1" lang="en-US" altLang="ko-KR" sz="2400" dirty="0"/>
              <a:t> place on ILSVRM 2015 classification task</a:t>
            </a:r>
            <a:endParaRPr kumimoji="1"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532348" y="2089006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</a:t>
            </a:r>
            <a:r>
              <a:rPr kumimoji="1" lang="en-US" altLang="ko-KR" sz="2400" baseline="30000" dirty="0"/>
              <a:t>st</a:t>
            </a:r>
            <a:r>
              <a:rPr kumimoji="1" lang="en-US" altLang="ko-KR" sz="2400" dirty="0"/>
              <a:t> place on ImageNet detection</a:t>
            </a:r>
            <a:endParaRPr kumimoji="1"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547664" y="2499129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</a:t>
            </a:r>
            <a:r>
              <a:rPr kumimoji="1" lang="en-US" altLang="ko-KR" sz="2400" baseline="30000" dirty="0"/>
              <a:t>st</a:t>
            </a:r>
            <a:r>
              <a:rPr kumimoji="1" lang="en-US" altLang="ko-KR" sz="2400" dirty="0"/>
              <a:t> place on ImageNet localization</a:t>
            </a:r>
            <a:endParaRPr kumimoji="1"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532348" y="2909252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</a:t>
            </a:r>
            <a:r>
              <a:rPr kumimoji="1" lang="en-US" altLang="ko-KR" sz="2400" baseline="30000" dirty="0"/>
              <a:t>st</a:t>
            </a:r>
            <a:r>
              <a:rPr kumimoji="1" lang="en-US" altLang="ko-KR" sz="2400" dirty="0"/>
              <a:t> place on COCO detection</a:t>
            </a:r>
            <a:endParaRPr kumimoji="1"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32348" y="3319377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1</a:t>
            </a:r>
            <a:r>
              <a:rPr kumimoji="1" lang="en-US" altLang="ko-KR" sz="2400" baseline="30000" dirty="0"/>
              <a:t>st</a:t>
            </a:r>
            <a:r>
              <a:rPr kumimoji="1" lang="en-US" altLang="ko-KR" sz="2400" dirty="0"/>
              <a:t> place on COCO segmentation</a:t>
            </a:r>
            <a:endParaRPr kumimoji="1" lang="ko-KR" altLang="en-US" sz="2400" dirty="0"/>
          </a:p>
        </p:txBody>
      </p:sp>
      <p:sp>
        <p:nvSpPr>
          <p:cNvPr id="20" name="직사각형 19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77521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711325"/>
            <a:ext cx="7379867" cy="5622045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Weakly supervised learning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GAP</a:t>
            </a:r>
            <a:r>
              <a:rPr lang="ko-KR" altLang="en-US" dirty="0"/>
              <a:t> </a:t>
            </a:r>
            <a:r>
              <a:rPr lang="en-US" altLang="ko-KR" dirty="0"/>
              <a:t>vs.</a:t>
            </a:r>
            <a:r>
              <a:rPr lang="ko-KR" altLang="en-US" dirty="0"/>
              <a:t> </a:t>
            </a:r>
            <a:r>
              <a:rPr lang="en-US" altLang="ko-KR" dirty="0"/>
              <a:t>GMP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/>
              <a:t>GAP (upper) vs GMP (lower)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/>
              <a:t>GAP outperforms GMP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/>
              <a:t>GAP highlights more </a:t>
            </a:r>
            <a:r>
              <a:rPr kumimoji="1" lang="en-US" altLang="ko-KR" b="1" dirty="0">
                <a:solidFill>
                  <a:srgbClr val="CC0000"/>
                </a:solidFill>
              </a:rPr>
              <a:t>complete</a:t>
            </a:r>
            <a:br>
              <a:rPr kumimoji="1" lang="en-US" altLang="ko-KR" b="1" dirty="0">
                <a:solidFill>
                  <a:srgbClr val="CC0000"/>
                </a:solidFill>
              </a:rPr>
            </a:br>
            <a:r>
              <a:rPr kumimoji="1" lang="en-US" altLang="ko-KR" dirty="0">
                <a:solidFill>
                  <a:srgbClr val="CC0000"/>
                </a:solidFill>
              </a:rPr>
              <a:t> </a:t>
            </a:r>
            <a:r>
              <a:rPr kumimoji="1" lang="en-US" altLang="ko-KR" dirty="0"/>
              <a:t>object regions and less</a:t>
            </a:r>
            <a:br>
              <a:rPr kumimoji="1" lang="en-US" altLang="ko-KR" dirty="0"/>
            </a:br>
            <a:r>
              <a:rPr kumimoji="1" lang="en-US" altLang="ko-KR" dirty="0"/>
              <a:t> background noise.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/>
              <a:t>Loss for average pooling</a:t>
            </a:r>
            <a:br>
              <a:rPr kumimoji="1" lang="en-US" altLang="ko-KR" dirty="0"/>
            </a:br>
            <a:r>
              <a:rPr kumimoji="1" lang="en-US" altLang="ko-KR" dirty="0"/>
              <a:t> benefits when the network</a:t>
            </a:r>
            <a:br>
              <a:rPr kumimoji="1" lang="en-US" altLang="ko-KR" dirty="0"/>
            </a:br>
            <a:r>
              <a:rPr kumimoji="1" lang="en-US" altLang="ko-KR" dirty="0"/>
              <a:t> identifies </a:t>
            </a:r>
            <a:r>
              <a:rPr kumimoji="1" lang="en-US" altLang="ko-KR" b="1" i="1" dirty="0">
                <a:solidFill>
                  <a:srgbClr val="CC0000"/>
                </a:solidFill>
              </a:rPr>
              <a:t>all </a:t>
            </a:r>
            <a:r>
              <a:rPr kumimoji="1" lang="en-US" altLang="ko-KR" b="1" dirty="0">
                <a:solidFill>
                  <a:srgbClr val="CC0000"/>
                </a:solidFill>
              </a:rPr>
              <a:t>discriminative</a:t>
            </a:r>
            <a:br>
              <a:rPr kumimoji="1" lang="en-US" altLang="ko-KR" b="1" dirty="0">
                <a:solidFill>
                  <a:srgbClr val="CC0000"/>
                </a:solidFill>
              </a:rPr>
            </a:br>
            <a:r>
              <a:rPr kumimoji="1" lang="en-US" altLang="ko-KR" b="1" dirty="0">
                <a:solidFill>
                  <a:srgbClr val="CC0000"/>
                </a:solidFill>
              </a:rPr>
              <a:t> </a:t>
            </a:r>
            <a:r>
              <a:rPr kumimoji="1" lang="en-US" altLang="ko-KR" dirty="0"/>
              <a:t>regions of an object</a:t>
            </a:r>
            <a:endParaRPr kumimoji="1" lang="ko-KR" altLang="en-US" i="1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40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667083" y="380940"/>
            <a:ext cx="35134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Learning Deep Features for Discriminative Localization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5499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Weakly supervised learning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성능 평가</a:t>
            </a:r>
            <a:endParaRPr lang="en-US" altLang="ko-KR" dirty="0"/>
          </a:p>
          <a:p>
            <a:pPr lvl="1"/>
            <a:r>
              <a:rPr lang="en-US" altLang="ko-KR" dirty="0"/>
              <a:t>Classification, Localization </a:t>
            </a:r>
            <a:r>
              <a:rPr lang="ko-KR" altLang="en-US" dirty="0"/>
              <a:t>뿐만 아니라</a:t>
            </a:r>
            <a:r>
              <a:rPr lang="en-US" altLang="ko-KR" dirty="0"/>
              <a:t>, </a:t>
            </a:r>
            <a:r>
              <a:rPr lang="ko-KR" altLang="en-US" dirty="0"/>
              <a:t>여러 방법으로 성능을 평가</a:t>
            </a:r>
            <a:endParaRPr lang="en-US" altLang="ko-KR" dirty="0"/>
          </a:p>
          <a:p>
            <a:pPr lvl="2"/>
            <a:r>
              <a:rPr lang="en-US" altLang="ko-KR" dirty="0"/>
              <a:t>Fine-grained recognition</a:t>
            </a:r>
          </a:p>
          <a:p>
            <a:pPr lvl="2"/>
            <a:r>
              <a:rPr lang="en-US" altLang="ko-KR" dirty="0"/>
              <a:t>Discovering informative objects in the scenes</a:t>
            </a:r>
          </a:p>
          <a:p>
            <a:pPr lvl="2"/>
            <a:r>
              <a:rPr lang="en-US" altLang="ko-KR" dirty="0"/>
              <a:t>Concept localization in weakly labeled images</a:t>
            </a:r>
          </a:p>
          <a:p>
            <a:pPr lvl="2"/>
            <a:r>
              <a:rPr lang="en-US" altLang="ko-KR" dirty="0"/>
              <a:t>Weakly supervised test detector</a:t>
            </a:r>
          </a:p>
          <a:p>
            <a:pPr lvl="2"/>
            <a:r>
              <a:rPr lang="en-US" altLang="ko-KR" dirty="0"/>
              <a:t>Interpreting visual question answering</a:t>
            </a:r>
          </a:p>
          <a:p>
            <a:pPr lvl="1"/>
            <a:r>
              <a:rPr lang="ko-KR" altLang="en-US" dirty="0"/>
              <a:t>자세한 사항은 나와있지 않고</a:t>
            </a:r>
            <a:r>
              <a:rPr lang="en-US" altLang="ko-KR" dirty="0"/>
              <a:t>, </a:t>
            </a:r>
            <a:r>
              <a:rPr lang="ko-KR" altLang="en-US" dirty="0"/>
              <a:t>그림 예시가 첨부되어 있음</a:t>
            </a:r>
            <a:endParaRPr lang="en-US" altLang="ko-KR" dirty="0"/>
          </a:p>
          <a:p>
            <a:pPr lvl="1"/>
            <a:r>
              <a:rPr lang="ko-KR" altLang="en-US" dirty="0"/>
              <a:t>여러 데이터셋</a:t>
            </a:r>
            <a:r>
              <a:rPr lang="en-US" altLang="ko-KR" dirty="0"/>
              <a:t>, </a:t>
            </a:r>
            <a:r>
              <a:rPr lang="ko-KR" altLang="en-US" dirty="0"/>
              <a:t>접근법으로 증명하고자 함을 느낄 수 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41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08" y="4614476"/>
            <a:ext cx="3444924" cy="17374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487134"/>
            <a:ext cx="3569221" cy="199212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67083" y="380940"/>
            <a:ext cx="35134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Learning Deep Features for Discriminative Localization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41546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2164879" y="3058447"/>
            <a:ext cx="4814242" cy="741106"/>
          </a:xfrm>
        </p:spPr>
        <p:txBody>
          <a:bodyPr>
            <a:normAutofit/>
          </a:bodyPr>
          <a:lstStyle/>
          <a:p>
            <a:r>
              <a:rPr lang="en-US" altLang="ko-KR" dirty="0"/>
              <a:t>Denoising Auto Encoder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42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33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Denoising Auto Encoder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개념</a:t>
            </a:r>
            <a:endParaRPr lang="en-US" altLang="ko-KR" dirty="0"/>
          </a:p>
          <a:p>
            <a:pPr lvl="1"/>
            <a:r>
              <a:rPr lang="en-US" altLang="ko-KR" dirty="0"/>
              <a:t>Auto encoder</a:t>
            </a:r>
            <a:r>
              <a:rPr lang="ko-KR" altLang="en-US" dirty="0"/>
              <a:t>처럼 </a:t>
            </a:r>
            <a:r>
              <a:rPr lang="en-US" altLang="ko-KR" dirty="0"/>
              <a:t>feature</a:t>
            </a:r>
            <a:r>
              <a:rPr lang="ko-KR" altLang="en-US" dirty="0"/>
              <a:t>를 압축한 </a:t>
            </a:r>
            <a:r>
              <a:rPr lang="en-US" altLang="ko-KR" dirty="0"/>
              <a:t>encode </a:t>
            </a:r>
            <a:r>
              <a:rPr lang="ko-KR" altLang="en-US" dirty="0"/>
              <a:t>정보를 얻고자 함</a:t>
            </a:r>
            <a:endParaRPr lang="en-US" altLang="ko-KR" dirty="0"/>
          </a:p>
          <a:p>
            <a:pPr lvl="1"/>
            <a:r>
              <a:rPr lang="ko-KR" altLang="en-US" dirty="0"/>
              <a:t>발생할 수 있는 </a:t>
            </a:r>
            <a:r>
              <a:rPr lang="en-US" altLang="ko-KR" dirty="0"/>
              <a:t>noise</a:t>
            </a:r>
            <a:r>
              <a:rPr lang="ko-KR" altLang="en-US" dirty="0"/>
              <a:t>를 추가해서 </a:t>
            </a:r>
            <a:r>
              <a:rPr lang="en-US" altLang="ko-KR" dirty="0"/>
              <a:t>generalized performance </a:t>
            </a:r>
            <a:r>
              <a:rPr lang="ko-KR" altLang="en-US" dirty="0"/>
              <a:t>확보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43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01" y="2996952"/>
            <a:ext cx="3456475" cy="25852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63" y="3068960"/>
            <a:ext cx="4551124" cy="22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58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Denoising Auto Encoder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구조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기존 </a:t>
                </a:r>
                <a:r>
                  <a:rPr lang="en-US" altLang="ko-KR" dirty="0"/>
                  <a:t>Auto encoder</a:t>
                </a:r>
                <a:r>
                  <a:rPr lang="ko-KR" altLang="en-US" dirty="0"/>
                  <a:t>와 비교했을 때 </a:t>
                </a:r>
                <a:r>
                  <a:rPr lang="en-US" altLang="ko-KR" dirty="0"/>
                  <a:t>input </a:t>
                </a:r>
                <a:r>
                  <a:rPr lang="ko-KR" altLang="en-US" dirty="0"/>
                  <a:t>부분만 살짝 다름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Input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에 대해 </a:t>
                </a:r>
                <a:r>
                  <a:rPr lang="en-US" altLang="ko-KR" dirty="0"/>
                  <a:t>noise</a:t>
                </a:r>
                <a:r>
                  <a:rPr lang="ko-KR" altLang="en-US" dirty="0"/>
                  <a:t>를 추가한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input</a:t>
                </a:r>
                <a:r>
                  <a:rPr lang="ko-KR" altLang="en-US" dirty="0"/>
                  <a:t>으로 </a:t>
                </a:r>
                <a:r>
                  <a:rPr lang="en-US" altLang="ko-KR" dirty="0"/>
                  <a:t>encoding </a:t>
                </a:r>
                <a:r>
                  <a:rPr lang="ko-KR" altLang="en-US" dirty="0"/>
                  <a:t>진행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Noise</a:t>
                </a:r>
                <a:r>
                  <a:rPr lang="ko-KR" altLang="en-US" dirty="0"/>
                  <a:t>는 몇몇을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으로 만드는 것으로 해 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예측된 </a:t>
                </a:r>
                <a:r>
                  <a:rPr lang="en-US" altLang="ko-KR" dirty="0"/>
                  <a:t>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/>
                  <a:t>와 </a:t>
                </a:r>
                <a:r>
                  <a:rPr lang="en-US" altLang="ko-KR" dirty="0"/>
                  <a:t>loss</a:t>
                </a:r>
                <a:r>
                  <a:rPr lang="ko-KR" altLang="en-US" dirty="0"/>
                  <a:t>를 구할 때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/>
                  <a:t>가 아닌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이용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 과정에서 </a:t>
                </a:r>
                <a:r>
                  <a:rPr lang="en-US" altLang="ko-KR" dirty="0"/>
                  <a:t>noise</a:t>
                </a:r>
                <a:r>
                  <a:rPr lang="ko-KR" altLang="en-US" dirty="0"/>
                  <a:t>를 제거하는 효과</a:t>
                </a:r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44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060" y="3284984"/>
            <a:ext cx="3016976" cy="325904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513" y="4169431"/>
            <a:ext cx="3707512" cy="23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9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  <a:endParaRPr lang="en-US" altLang="ko-KR" dirty="0"/>
          </a:p>
          <a:p>
            <a:pPr lvl="1"/>
            <a:r>
              <a:rPr lang="en-US" altLang="ko-KR" dirty="0"/>
              <a:t>Is deeper network always better?</a:t>
            </a:r>
          </a:p>
          <a:p>
            <a:pPr lvl="2"/>
            <a:r>
              <a:rPr lang="ko-KR" altLang="en-US" dirty="0"/>
              <a:t>그러면 좋겠다고 생각함</a:t>
            </a:r>
            <a:endParaRPr lang="en-US" altLang="ko-KR" dirty="0"/>
          </a:p>
          <a:p>
            <a:pPr lvl="2"/>
            <a:r>
              <a:rPr lang="en-US" altLang="ko-KR" dirty="0"/>
              <a:t>Degradation Problem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3"/>
            <a:r>
              <a:rPr lang="ko-KR" altLang="en-US" dirty="0"/>
              <a:t>이는 층이 깊어질수록 좋은 성능을 보이는 </a:t>
            </a:r>
            <a:r>
              <a:rPr lang="en-US" altLang="ko-KR" dirty="0"/>
              <a:t>network</a:t>
            </a:r>
            <a:r>
              <a:rPr lang="ko-KR" altLang="en-US" dirty="0"/>
              <a:t>가 안되는 문제를 의미</a:t>
            </a:r>
            <a:endParaRPr lang="en-US" altLang="ko-KR" dirty="0"/>
          </a:p>
          <a:p>
            <a:pPr lvl="2"/>
            <a:r>
              <a:rPr lang="en-US" altLang="ko-KR" dirty="0"/>
              <a:t>But, vanishing / exploding gradient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3"/>
            <a:r>
              <a:rPr lang="en-US" altLang="ko-KR" dirty="0"/>
              <a:t>Initialization method / batch norm /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등을 이용해 해결하고자 노력</a:t>
            </a:r>
            <a:endParaRPr lang="en-US" altLang="ko-KR" dirty="0"/>
          </a:p>
          <a:p>
            <a:pPr lvl="2"/>
            <a:r>
              <a:rPr lang="en-US" altLang="ko-KR" dirty="0"/>
              <a:t>Overfitting </a:t>
            </a:r>
            <a:r>
              <a:rPr lang="ko-KR" altLang="en-US" dirty="0"/>
              <a:t>문제도 발생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00" y="4408626"/>
            <a:ext cx="5076207" cy="17610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69654" y="3717899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CiFAR</a:t>
            </a:r>
            <a:r>
              <a:rPr kumimoji="1" lang="en-US" altLang="ko-KR" sz="2400" dirty="0"/>
              <a:t> 100 Dataset</a:t>
            </a:r>
            <a:endParaRPr kumimoji="1" lang="ko-KR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156176" y="3717899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ImageNet</a:t>
            </a:r>
            <a:endParaRPr kumimoji="1" lang="ko-KR" altLang="en-US" sz="24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4260887"/>
            <a:ext cx="2818533" cy="193023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5643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en-US" altLang="ko-KR" dirty="0"/>
              <a:t>Skip connection</a:t>
            </a:r>
            <a:r>
              <a:rPr lang="ko-KR" altLang="en-US" dirty="0"/>
              <a:t>을 적용</a:t>
            </a:r>
            <a:endParaRPr lang="en-US" altLang="ko-KR" dirty="0"/>
          </a:p>
          <a:p>
            <a:pPr lvl="1"/>
            <a:r>
              <a:rPr lang="ko-KR" altLang="en-US" dirty="0" err="1"/>
              <a:t>잔차를</a:t>
            </a:r>
            <a:r>
              <a:rPr lang="ko-KR" altLang="en-US" dirty="0"/>
              <a:t> 배우자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참고</a:t>
            </a:r>
            <a:r>
              <a:rPr lang="en-US" altLang="ko-KR" dirty="0"/>
              <a:t>) Batch normalization </a:t>
            </a:r>
            <a:r>
              <a:rPr lang="ko-KR" altLang="en-US" dirty="0" err="1"/>
              <a:t>추가시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44" y="2325721"/>
            <a:ext cx="5854700" cy="3187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75455" y="4869160"/>
            <a:ext cx="51328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H=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049" y="6354291"/>
            <a:ext cx="26860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2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얕은 구조로부터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547664" y="4437140"/>
            <a:ext cx="2376264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 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547664" y="3126308"/>
            <a:ext cx="237626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 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944389" y="1815476"/>
            <a:ext cx="1582815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837057" y="5747972"/>
            <a:ext cx="179747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32" name="화살표: 아래쪽 31"/>
          <p:cNvSpPr/>
          <p:nvPr/>
        </p:nvSpPr>
        <p:spPr>
          <a:xfrm rot="10800000">
            <a:off x="2565965" y="5020548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/>
          <p:cNvSpPr/>
          <p:nvPr/>
        </p:nvSpPr>
        <p:spPr>
          <a:xfrm rot="10800000">
            <a:off x="2591780" y="2398884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/>
          <p:cNvSpPr/>
          <p:nvPr/>
        </p:nvSpPr>
        <p:spPr>
          <a:xfrm rot="10800000">
            <a:off x="2591780" y="3709716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724128" y="4827994"/>
            <a:ext cx="2376264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 1-1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724128" y="3222585"/>
            <a:ext cx="237626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 2-1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120853" y="1815476"/>
            <a:ext cx="1582815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013521" y="5747972"/>
            <a:ext cx="179747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39" name="화살표: 아래쪽 38"/>
          <p:cNvSpPr/>
          <p:nvPr/>
        </p:nvSpPr>
        <p:spPr>
          <a:xfrm rot="10800000">
            <a:off x="6742429" y="5315125"/>
            <a:ext cx="288032" cy="3057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/>
          <p:cNvSpPr/>
          <p:nvPr/>
        </p:nvSpPr>
        <p:spPr>
          <a:xfrm rot="10800000">
            <a:off x="6768244" y="2302607"/>
            <a:ext cx="288032" cy="305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/>
          <p:cNvSpPr/>
          <p:nvPr/>
        </p:nvSpPr>
        <p:spPr>
          <a:xfrm rot="10800000">
            <a:off x="6768244" y="3709716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724127" y="2735454"/>
            <a:ext cx="237626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 2-2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728101" y="4340863"/>
            <a:ext cx="2376264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 1-2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4564504" y="3851756"/>
                <a:ext cx="439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504" y="3851756"/>
                <a:ext cx="43954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4644008" y="31409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8100391" y="2852936"/>
                <a:ext cx="1008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br>
                  <a:rPr lang="en-US" altLang="ko-KR" dirty="0"/>
                </a:br>
                <a:r>
                  <a:rPr lang="en-US" altLang="ko-KR" dirty="0"/>
                  <a:t>Identity</a:t>
                </a:r>
                <a:endParaRPr lang="ko-KR" altLang="en-US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91" y="2852936"/>
                <a:ext cx="1008112" cy="646331"/>
              </a:xfrm>
              <a:prstGeom prst="rect">
                <a:avLst/>
              </a:prstGeom>
              <a:blipFill>
                <a:blip r:embed="rId3"/>
                <a:stretch>
                  <a:fillRect l="-5455" r="-121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8100391" y="4362309"/>
                <a:ext cx="1008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altLang="ko-KR" dirty="0"/>
                </a:br>
                <a:r>
                  <a:rPr lang="en-US" altLang="ko-KR" dirty="0"/>
                  <a:t>Identity</a:t>
                </a:r>
                <a:endParaRPr lang="ko-KR" altLang="en-US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91" y="4362309"/>
                <a:ext cx="1008112" cy="646331"/>
              </a:xfrm>
              <a:prstGeom prst="rect">
                <a:avLst/>
              </a:prstGeom>
              <a:blipFill>
                <a:blip r:embed="rId4"/>
                <a:stretch>
                  <a:fillRect l="-5455" r="-121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직사각형 49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31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122329" y="1235955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얕은 구조로부터</a:t>
                </a:r>
                <a:r>
                  <a:rPr lang="en-US" altLang="ko-KR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Identity </a:t>
                </a:r>
                <a:r>
                  <a:rPr lang="ko-KR" altLang="en-US" dirty="0"/>
                  <a:t>학습하지 말고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애초에 </a:t>
                </a:r>
                <a:r>
                  <a:rPr lang="ko-KR" altLang="en-US" dirty="0" err="1"/>
                  <a:t>잔차를</a:t>
                </a:r>
                <a:r>
                  <a:rPr lang="ko-KR" altLang="en-US" dirty="0"/>
                  <a:t> 학습하는 문제로 접근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문제는 같음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컴퓨터가 풀어나가는 것은 다름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그리고 본 논문에서는 </a:t>
                </a:r>
                <a:r>
                  <a:rPr lang="ko-KR" altLang="en-US" dirty="0" err="1"/>
                  <a:t>잔차로</a:t>
                </a:r>
                <a:r>
                  <a:rPr lang="ko-KR" altLang="en-US" dirty="0"/>
                  <a:t> 학습이</a:t>
                </a:r>
                <a:br>
                  <a:rPr lang="en-US" altLang="ko-KR" dirty="0"/>
                </a:br>
                <a:r>
                  <a:rPr lang="ko-KR" altLang="en-US" dirty="0"/>
                  <a:t>더 쉬울 것이라는 가정을 함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Fluctuation</a:t>
                </a:r>
                <a:r>
                  <a:rPr lang="ko-KR" altLang="en-US" dirty="0"/>
                  <a:t>이 더 적어서 학습이 </a:t>
                </a:r>
                <a:br>
                  <a:rPr lang="en-US" altLang="ko-KR" dirty="0"/>
                </a:br>
                <a:r>
                  <a:rPr lang="ko-KR" altLang="en-US" dirty="0"/>
                  <a:t>쉬울 것이라는 가정</a:t>
                </a:r>
                <a:endParaRPr lang="en-US" altLang="ko-KR" dirty="0"/>
              </a:p>
            </p:txBody>
          </p:sp>
        </mc:Choice>
        <mc:Fallback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724128" y="4827994"/>
            <a:ext cx="2376264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 1-1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724128" y="3222585"/>
            <a:ext cx="237626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 2-1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120853" y="1815476"/>
            <a:ext cx="1582815" cy="360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013521" y="5747972"/>
            <a:ext cx="179747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39" name="화살표: 아래쪽 38"/>
          <p:cNvSpPr/>
          <p:nvPr/>
        </p:nvSpPr>
        <p:spPr>
          <a:xfrm rot="10800000">
            <a:off x="6742429" y="5315125"/>
            <a:ext cx="288032" cy="3057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/>
          <p:cNvSpPr/>
          <p:nvPr/>
        </p:nvSpPr>
        <p:spPr>
          <a:xfrm rot="10800000">
            <a:off x="6768244" y="2302607"/>
            <a:ext cx="288032" cy="305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/>
          <p:cNvSpPr/>
          <p:nvPr/>
        </p:nvSpPr>
        <p:spPr>
          <a:xfrm rot="10800000">
            <a:off x="6768244" y="3709716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724127" y="2735454"/>
            <a:ext cx="237626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 2-2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728101" y="4340863"/>
            <a:ext cx="2376264" cy="3600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 1-2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00391" y="2852936"/>
                <a:ext cx="1008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br>
                  <a:rPr lang="en-US" altLang="ko-KR" dirty="0"/>
                </a:br>
                <a:r>
                  <a:rPr lang="en-US" altLang="ko-KR" dirty="0"/>
                  <a:t>Identity</a:t>
                </a:r>
                <a:endParaRPr lang="ko-KR" altLang="en-US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91" y="2852936"/>
                <a:ext cx="1008112" cy="646331"/>
              </a:xfrm>
              <a:prstGeom prst="rect">
                <a:avLst/>
              </a:prstGeom>
              <a:blipFill>
                <a:blip r:embed="rId3"/>
                <a:stretch>
                  <a:fillRect l="-5455" r="-121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8100391" y="4362309"/>
                <a:ext cx="10081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altLang="ko-KR" dirty="0"/>
                </a:br>
                <a:r>
                  <a:rPr lang="en-US" altLang="ko-KR" dirty="0"/>
                  <a:t>Identity</a:t>
                </a:r>
                <a:endParaRPr lang="ko-KR" alt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91" y="4362309"/>
                <a:ext cx="1008112" cy="646331"/>
              </a:xfrm>
              <a:prstGeom prst="rect">
                <a:avLst/>
              </a:prstGeom>
              <a:blipFill>
                <a:blip r:embed="rId4"/>
                <a:stretch>
                  <a:fillRect l="-5455" r="-121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8935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122329" y="1235955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Residual Network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869654" y="711325"/>
            <a:ext cx="8166841" cy="5925810"/>
          </a:xfrm>
        </p:spPr>
        <p:txBody>
          <a:bodyPr/>
          <a:lstStyle/>
          <a:p>
            <a:r>
              <a:rPr lang="ko-KR" altLang="en-US" dirty="0"/>
              <a:t>얕은 구조로부터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9</a:t>
            </a:fld>
            <a:r>
              <a:rPr lang="en-US" altLang="ko-KR"/>
              <a:t>/26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547664" y="4869160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cxnSpLocks/>
          </p:cNvCxnSpPr>
          <p:nvPr/>
        </p:nvCxnSpPr>
        <p:spPr>
          <a:xfrm flipV="1">
            <a:off x="1547664" y="2204864"/>
            <a:ext cx="0" cy="2664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460376" y="4849488"/>
            <a:ext cx="30963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cxnSpLocks/>
          </p:cNvCxnSpPr>
          <p:nvPr/>
        </p:nvCxnSpPr>
        <p:spPr>
          <a:xfrm flipV="1">
            <a:off x="5460376" y="3356992"/>
            <a:ext cx="0" cy="2664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2123728" y="45091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483768" y="392334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364033" y="422108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027258" y="387444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691680" y="45712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127231" y="355766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779912" y="28529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707904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458301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714539" y="2924944"/>
            <a:ext cx="2425413" cy="176419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6105018" y="49869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879990" y="507450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345323" y="469890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910044" y="48953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5661894" y="47373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230269" y="467099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8316416" y="457875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956376" y="5026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7493896" y="493654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20622" y="25649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140727" y="40592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6448635" y="355285"/>
            <a:ext cx="2701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NimbusRomNo9L-Medi"/>
              </a:rPr>
              <a:t>Deep Residual Learning for Image Recognition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3135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5462</TotalTime>
  <Words>2013</Words>
  <Application>Microsoft Office PowerPoint</Application>
  <PresentationFormat>화면 슬라이드 쇼(4:3)</PresentationFormat>
  <Paragraphs>522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Meiryo UI</vt:lpstr>
      <vt:lpstr>Wingdings</vt:lpstr>
      <vt:lpstr>맑은 고딕</vt:lpstr>
      <vt:lpstr>Arial Unicode MS</vt:lpstr>
      <vt:lpstr>Cambria Math</vt:lpstr>
      <vt:lpstr>Arial</vt:lpstr>
      <vt:lpstr>Adobe 고딕 Std B</vt:lpstr>
      <vt:lpstr>Yoon 블랙핏 77</vt:lpstr>
      <vt:lpstr>Yoon 윤고딕 520_TT</vt:lpstr>
      <vt:lpstr>NimbusRomNo9L-Medi</vt:lpstr>
      <vt:lpstr>Office 테마</vt:lpstr>
      <vt:lpstr>디자인 사용자 지정</vt:lpstr>
      <vt:lpstr>Ch.6_ Residual Network Weakly supervised learning Denoising Auto encoder</vt:lpstr>
      <vt:lpstr>INDEX</vt:lpstr>
      <vt:lpstr>PowerPoint 프레젠테이션</vt:lpstr>
      <vt:lpstr>Residual Network</vt:lpstr>
      <vt:lpstr>Residual Network</vt:lpstr>
      <vt:lpstr>Residual Network</vt:lpstr>
      <vt:lpstr>Residual Network</vt:lpstr>
      <vt:lpstr>Residual Network</vt:lpstr>
      <vt:lpstr>Residual Network</vt:lpstr>
      <vt:lpstr>Residual Network</vt:lpstr>
      <vt:lpstr>Residual Network</vt:lpstr>
      <vt:lpstr>Residual Network</vt:lpstr>
      <vt:lpstr>Residual Network</vt:lpstr>
      <vt:lpstr>Residual Network</vt:lpstr>
      <vt:lpstr>Residual Network</vt:lpstr>
      <vt:lpstr>PowerPoint 프레젠테이션</vt:lpstr>
      <vt:lpstr>Residual Network - Ensemble</vt:lpstr>
      <vt:lpstr>Residual Network - Ensemble</vt:lpstr>
      <vt:lpstr>Residual Network - Ensemble</vt:lpstr>
      <vt:lpstr>Residual Network - Ensemble</vt:lpstr>
      <vt:lpstr>Residual Network - Ensemble</vt:lpstr>
      <vt:lpstr>Residual Network - Ensemble</vt:lpstr>
      <vt:lpstr>Residual Network - Ensemble</vt:lpstr>
      <vt:lpstr>Residual Network - Ensemble</vt:lpstr>
      <vt:lpstr>Residual Network - Ensemble</vt:lpstr>
      <vt:lpstr>Residual Network - Ensemble</vt:lpstr>
      <vt:lpstr>Residual Network - Ensemble</vt:lpstr>
      <vt:lpstr>Residual Network - Ensemble</vt:lpstr>
      <vt:lpstr>PowerPoint 프레젠테이션</vt:lpstr>
      <vt:lpstr>Residual Network - Width</vt:lpstr>
      <vt:lpstr>Residual Network - Width</vt:lpstr>
      <vt:lpstr>Residual Network - Width</vt:lpstr>
      <vt:lpstr>PowerPoint 프레젠테이션</vt:lpstr>
      <vt:lpstr>Weakly supervised learning</vt:lpstr>
      <vt:lpstr>Weakly supervised learning</vt:lpstr>
      <vt:lpstr>Weakly supervised learning</vt:lpstr>
      <vt:lpstr>Weakly supervised learning</vt:lpstr>
      <vt:lpstr>Weakly supervised learning</vt:lpstr>
      <vt:lpstr>Weakly supervised learning</vt:lpstr>
      <vt:lpstr>Weakly supervised learning</vt:lpstr>
      <vt:lpstr>Weakly supervised learning</vt:lpstr>
      <vt:lpstr>PowerPoint 프레젠테이션</vt:lpstr>
      <vt:lpstr>Denoising Auto Encoder</vt:lpstr>
      <vt:lpstr>Denoising Auto Encoder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deokseong</cp:lastModifiedBy>
  <cp:revision>213</cp:revision>
  <dcterms:created xsi:type="dcterms:W3CDTF">2013-09-05T09:43:46Z</dcterms:created>
  <dcterms:modified xsi:type="dcterms:W3CDTF">2017-05-31T07:22:47Z</dcterms:modified>
</cp:coreProperties>
</file>